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708" r:id="rId1"/>
  </p:sldMasterIdLst>
  <p:notesMasterIdLst>
    <p:notesMasterId r:id="rId3"/>
  </p:notesMasterIdLst>
  <p:sldIdLst>
    <p:sldId id="274" r:id="rId2"/>
  </p:sldIdLst>
  <p:sldSz cx="50292000" cy="25146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2" pos="15841" userDrawn="1">
          <p15:clr>
            <a:srgbClr val="A4A3A4"/>
          </p15:clr>
        </p15:guide>
        <p15:guide id="3" pos="2762" userDrawn="1">
          <p15:clr>
            <a:srgbClr val="A4A3A4"/>
          </p15:clr>
        </p15:guide>
        <p15:guide id="6" orient="horz" pos="843" userDrawn="1">
          <p15:clr>
            <a:srgbClr val="A4A3A4"/>
          </p15:clr>
        </p15:guide>
        <p15:guide id="7" pos="5403" userDrawn="1">
          <p15:clr>
            <a:srgbClr val="A4A3A4"/>
          </p15:clr>
        </p15:guide>
        <p15:guide id="8" pos="10731" userDrawn="1">
          <p15:clr>
            <a:srgbClr val="5ACBF0"/>
          </p15:clr>
        </p15:guide>
        <p15:guide id="9" pos="8042" userDrawn="1">
          <p15:clr>
            <a:srgbClr val="A4A3A4"/>
          </p15:clr>
        </p15:guide>
        <p15:guide id="10" pos="13347" userDrawn="1">
          <p15:clr>
            <a:srgbClr val="A4A3A4"/>
          </p15:clr>
        </p15:guide>
        <p15:guide id="11" pos="18504" userDrawn="1">
          <p15:clr>
            <a:srgbClr val="A4A3A4"/>
          </p15:clr>
        </p15:guide>
        <p15:guide id="12" pos="21222" userDrawn="1">
          <p15:clr>
            <a:srgbClr val="A4A3A4"/>
          </p15:clr>
        </p15:guide>
        <p15:guide id="13" pos="23760" userDrawn="1">
          <p15:clr>
            <a:srgbClr val="A4A3A4"/>
          </p15:clr>
        </p15:guide>
        <p15:guide id="14" pos="26424" userDrawn="1">
          <p15:clr>
            <a:srgbClr val="A4A3A4"/>
          </p15:clr>
        </p15:guide>
        <p15:guide id="15" pos="28967" userDrawn="1">
          <p15:clr>
            <a:srgbClr val="A4A3A4"/>
          </p15:clr>
        </p15:guide>
        <p15:guide id="16" orient="horz" pos="15308"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BFBFB"/>
    <a:srgbClr val="6B6B6B"/>
    <a:srgbClr val="0D0D0D"/>
    <a:srgbClr val="31092D"/>
    <a:srgbClr val="E1F1F4"/>
    <a:srgbClr val="8DC63F"/>
    <a:srgbClr val="FBE2A3"/>
    <a:srgbClr val="ED1C24"/>
    <a:srgbClr val="2E2E2E"/>
    <a:srgbClr val="19535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0016" autoAdjust="0"/>
    <p:restoredTop sz="90319" autoAdjust="0"/>
  </p:normalViewPr>
  <p:slideViewPr>
    <p:cSldViewPr snapToGrid="0" showGuides="1">
      <p:cViewPr varScale="1">
        <p:scale>
          <a:sx n="20" d="100"/>
          <a:sy n="20" d="100"/>
        </p:scale>
        <p:origin x="90" y="441"/>
      </p:cViewPr>
      <p:guideLst>
        <p:guide pos="15841"/>
        <p:guide pos="2762"/>
        <p:guide orient="horz" pos="843"/>
        <p:guide pos="5403"/>
        <p:guide pos="10731"/>
        <p:guide pos="8042"/>
        <p:guide pos="13347"/>
        <p:guide pos="18504"/>
        <p:guide pos="21222"/>
        <p:guide pos="23760"/>
        <p:guide pos="26424"/>
        <p:guide pos="28967"/>
        <p:guide orient="horz" pos="15308"/>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3" Type="http://schemas.openxmlformats.org/officeDocument/2006/relationships/notesMaster" Target="notesMasters/notesMaster1.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D1CB04D-1C75-43E0-9B64-B7DDAA42BB2C}" type="datetimeFigureOut">
              <a:rPr lang="en-US" smtClean="0"/>
              <a:t>3/22/2025</a:t>
            </a:fld>
            <a:endParaRPr lang="en-US"/>
          </a:p>
        </p:txBody>
      </p:sp>
      <p:sp>
        <p:nvSpPr>
          <p:cNvPr id="4" name="Slide Image Placeholder 3"/>
          <p:cNvSpPr>
            <a:spLocks noGrp="1" noRot="1" noChangeAspect="1"/>
          </p:cNvSpPr>
          <p:nvPr>
            <p:ph type="sldImg" idx="2"/>
          </p:nvPr>
        </p:nvSpPr>
        <p:spPr>
          <a:xfrm>
            <a:off x="342900" y="1143000"/>
            <a:ext cx="61722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26C2670-3342-473C-969D-FDFF399F2050}" type="slidenum">
              <a:rPr lang="en-US" smtClean="0"/>
              <a:t>‹#›</a:t>
            </a:fld>
            <a:endParaRPr lang="en-US"/>
          </a:p>
        </p:txBody>
      </p:sp>
    </p:spTree>
    <p:extLst>
      <p:ext uri="{BB962C8B-B14F-4D97-AF65-F5344CB8AC3E}">
        <p14:creationId xmlns:p14="http://schemas.microsoft.com/office/powerpoint/2010/main" val="83174969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42900" y="1143000"/>
            <a:ext cx="6172200" cy="3086100"/>
          </a:xfrm>
        </p:spPr>
      </p:sp>
      <p:sp>
        <p:nvSpPr>
          <p:cNvPr id="3" name="Notes Placeholder 2"/>
          <p:cNvSpPr>
            <a:spLocks noGrp="1"/>
          </p:cNvSpPr>
          <p:nvPr>
            <p:ph type="body" idx="1"/>
          </p:nvPr>
        </p:nvSpPr>
        <p:spPr/>
        <p:txBody>
          <a:bodyPr/>
          <a:lstStyle/>
          <a:p>
            <a:r>
              <a:rPr lang="en-US" dirty="0"/>
              <a:t>Notes:</a:t>
            </a:r>
          </a:p>
          <a:p>
            <a:pPr marL="171450" indent="-171450">
              <a:buFont typeface="Arial" panose="020B0604020202020204" pitchFamily="34" charset="0"/>
              <a:buChar char="•"/>
            </a:pPr>
            <a:r>
              <a:rPr lang="en-US" dirty="0"/>
              <a:t>In </a:t>
            </a:r>
            <a:r>
              <a:rPr lang="en-US" dirty="0" err="1"/>
              <a:t>Powerpoint</a:t>
            </a:r>
            <a:r>
              <a:rPr lang="en-US" dirty="0"/>
              <a:t>, click View &gt; Guides</a:t>
            </a:r>
          </a:p>
          <a:p>
            <a:pPr marL="171450" indent="-171450">
              <a:buFont typeface="Arial" panose="020B0604020202020204" pitchFamily="34" charset="0"/>
              <a:buChar char="•"/>
            </a:pPr>
            <a:r>
              <a:rPr lang="en-US" dirty="0"/>
              <a:t>Keep text within gutter guides.</a:t>
            </a:r>
          </a:p>
          <a:p>
            <a:pPr marL="171450" indent="-171450">
              <a:buFont typeface="Arial" panose="020B0604020202020204" pitchFamily="34" charset="0"/>
              <a:buChar char="•"/>
            </a:pPr>
            <a:r>
              <a:rPr lang="en-US" dirty="0"/>
              <a:t>Author list: Don’t split names onto two lines (e.g., “Jimmy [break] Smith”). If that happens, use a new line, unless you need the space. </a:t>
            </a:r>
            <a:r>
              <a:rPr lang="en-US" b="1" dirty="0"/>
              <a:t>Bold the first names of anybody who’s presenting</a:t>
            </a:r>
            <a:r>
              <a:rPr lang="en-US" dirty="0"/>
              <a:t> in person.</a:t>
            </a:r>
          </a:p>
          <a:p>
            <a:pPr marL="171450" indent="-171450">
              <a:buFont typeface="Arial" panose="020B0604020202020204" pitchFamily="34" charset="0"/>
              <a:buChar char="•"/>
            </a:pPr>
            <a:r>
              <a:rPr lang="en-US" dirty="0"/>
              <a:t>Intro/methods/result: </a:t>
            </a:r>
            <a:r>
              <a:rPr lang="en-US" b="1" dirty="0"/>
              <a:t>Do not drop below font size 28</a:t>
            </a:r>
            <a:r>
              <a:rPr lang="en-US" dirty="0"/>
              <a:t>, but if you have extra space, jack up the font size until the space is full.</a:t>
            </a:r>
          </a:p>
          <a:p>
            <a:pPr marL="171450" indent="-171450">
              <a:buFont typeface="Arial" panose="020B0604020202020204" pitchFamily="34" charset="0"/>
              <a:buChar char="•"/>
            </a:pPr>
            <a:r>
              <a:rPr lang="en-US" dirty="0"/>
              <a:t>Do not use color in the sidebars except in graphs/figures. It’ll pull attention from the center and slow interpretation for passersby.</a:t>
            </a:r>
          </a:p>
          <a:p>
            <a:pPr marL="0" indent="0">
              <a:buFont typeface="Arial" panose="020B0604020202020204" pitchFamily="34" charset="0"/>
              <a:buNone/>
            </a:pPr>
            <a:endParaRPr lang="en-US"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E26C2670-3342-473C-969D-FDFF399F2050}"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36651676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286500" y="4115331"/>
            <a:ext cx="37719000" cy="8754533"/>
          </a:xfrm>
        </p:spPr>
        <p:txBody>
          <a:bodyPr anchor="b"/>
          <a:lstStyle>
            <a:lvl1pPr algn="ctr">
              <a:defRPr sz="22000"/>
            </a:lvl1pPr>
          </a:lstStyle>
          <a:p>
            <a:r>
              <a:rPr lang="en-US"/>
              <a:t>Click to edit Master title style</a:t>
            </a:r>
            <a:endParaRPr lang="en-US" dirty="0"/>
          </a:p>
        </p:txBody>
      </p:sp>
      <p:sp>
        <p:nvSpPr>
          <p:cNvPr id="3" name="Subtitle 2"/>
          <p:cNvSpPr>
            <a:spLocks noGrp="1"/>
          </p:cNvSpPr>
          <p:nvPr>
            <p:ph type="subTitle" idx="1"/>
          </p:nvPr>
        </p:nvSpPr>
        <p:spPr>
          <a:xfrm>
            <a:off x="6286500" y="13207473"/>
            <a:ext cx="37719000" cy="6071127"/>
          </a:xfrm>
        </p:spPr>
        <p:txBody>
          <a:bodyPr/>
          <a:lstStyle>
            <a:lvl1pPr marL="0" indent="0" algn="ctr">
              <a:buNone/>
              <a:defRPr sz="8800"/>
            </a:lvl1pPr>
            <a:lvl2pPr marL="1676415" indent="0" algn="ctr">
              <a:buNone/>
              <a:defRPr sz="7333"/>
            </a:lvl2pPr>
            <a:lvl3pPr marL="3352830" indent="0" algn="ctr">
              <a:buNone/>
              <a:defRPr sz="6600"/>
            </a:lvl3pPr>
            <a:lvl4pPr marL="5029246" indent="0" algn="ctr">
              <a:buNone/>
              <a:defRPr sz="5867"/>
            </a:lvl4pPr>
            <a:lvl5pPr marL="6705661" indent="0" algn="ctr">
              <a:buNone/>
              <a:defRPr sz="5867"/>
            </a:lvl5pPr>
            <a:lvl6pPr marL="8382076" indent="0" algn="ctr">
              <a:buNone/>
              <a:defRPr sz="5867"/>
            </a:lvl6pPr>
            <a:lvl7pPr marL="10058491" indent="0" algn="ctr">
              <a:buNone/>
              <a:defRPr sz="5867"/>
            </a:lvl7pPr>
            <a:lvl8pPr marL="11734907" indent="0" algn="ctr">
              <a:buNone/>
              <a:defRPr sz="5867"/>
            </a:lvl8pPr>
            <a:lvl9pPr marL="13411322" indent="0" algn="ctr">
              <a:buNone/>
              <a:defRPr sz="5867"/>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3F135061-2F74-46D4-9F8F-C77EF304855D}" type="datetimeFigureOut">
              <a:rPr lang="en-US" smtClean="0"/>
              <a:t>3/22/2025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3FC52CE-B062-47D6-A8CB-AF6B214D1AE5}" type="slidenum">
              <a:rPr lang="en-US" smtClean="0"/>
              <a:t>‹#›</a:t>
            </a:fld>
            <a:endParaRPr lang="en-US"/>
          </a:p>
        </p:txBody>
      </p:sp>
    </p:spTree>
    <p:extLst>
      <p:ext uri="{BB962C8B-B14F-4D97-AF65-F5344CB8AC3E}">
        <p14:creationId xmlns:p14="http://schemas.microsoft.com/office/powerpoint/2010/main" val="32405191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F135061-2F74-46D4-9F8F-C77EF304855D}" type="datetimeFigureOut">
              <a:rPr lang="en-US" smtClean="0"/>
              <a:t>3/22/2025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3FC52CE-B062-47D6-A8CB-AF6B214D1AE5}" type="slidenum">
              <a:rPr lang="en-US" smtClean="0"/>
              <a:t>‹#›</a:t>
            </a:fld>
            <a:endParaRPr lang="en-US"/>
          </a:p>
        </p:txBody>
      </p:sp>
    </p:spTree>
    <p:extLst>
      <p:ext uri="{BB962C8B-B14F-4D97-AF65-F5344CB8AC3E}">
        <p14:creationId xmlns:p14="http://schemas.microsoft.com/office/powerpoint/2010/main" val="329886095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35990212" y="1338792"/>
            <a:ext cx="10844213" cy="21310073"/>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3457575" y="1338792"/>
            <a:ext cx="31903988" cy="21310073"/>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F135061-2F74-46D4-9F8F-C77EF304855D}" type="datetimeFigureOut">
              <a:rPr lang="en-US" smtClean="0"/>
              <a:t>3/22/2025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3FC52CE-B062-47D6-A8CB-AF6B214D1AE5}" type="slidenum">
              <a:rPr lang="en-US" smtClean="0"/>
              <a:t>‹#›</a:t>
            </a:fld>
            <a:endParaRPr lang="en-US"/>
          </a:p>
        </p:txBody>
      </p:sp>
    </p:spTree>
    <p:extLst>
      <p:ext uri="{BB962C8B-B14F-4D97-AF65-F5344CB8AC3E}">
        <p14:creationId xmlns:p14="http://schemas.microsoft.com/office/powerpoint/2010/main" val="276465334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F135061-2F74-46D4-9F8F-C77EF304855D}" type="datetimeFigureOut">
              <a:rPr lang="en-US" smtClean="0"/>
              <a:t>3/22/2025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3FC52CE-B062-47D6-A8CB-AF6B214D1AE5}" type="slidenum">
              <a:rPr lang="en-US" smtClean="0"/>
              <a:t>‹#›</a:t>
            </a:fld>
            <a:endParaRPr lang="en-US"/>
          </a:p>
        </p:txBody>
      </p:sp>
    </p:spTree>
    <p:extLst>
      <p:ext uri="{BB962C8B-B14F-4D97-AF65-F5344CB8AC3E}">
        <p14:creationId xmlns:p14="http://schemas.microsoft.com/office/powerpoint/2010/main" val="73827892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3431381" y="6269041"/>
            <a:ext cx="43376850" cy="10460036"/>
          </a:xfrm>
        </p:spPr>
        <p:txBody>
          <a:bodyPr anchor="b"/>
          <a:lstStyle>
            <a:lvl1pPr>
              <a:defRPr sz="22000"/>
            </a:lvl1pPr>
          </a:lstStyle>
          <a:p>
            <a:r>
              <a:rPr lang="en-US"/>
              <a:t>Click to edit Master title style</a:t>
            </a:r>
            <a:endParaRPr lang="en-US" dirty="0"/>
          </a:p>
        </p:txBody>
      </p:sp>
      <p:sp>
        <p:nvSpPr>
          <p:cNvPr id="3" name="Text Placeholder 2"/>
          <p:cNvSpPr>
            <a:spLocks noGrp="1"/>
          </p:cNvSpPr>
          <p:nvPr>
            <p:ph type="body" idx="1"/>
          </p:nvPr>
        </p:nvSpPr>
        <p:spPr>
          <a:xfrm>
            <a:off x="3431381" y="16828033"/>
            <a:ext cx="43376850" cy="5500686"/>
          </a:xfrm>
        </p:spPr>
        <p:txBody>
          <a:bodyPr/>
          <a:lstStyle>
            <a:lvl1pPr marL="0" indent="0">
              <a:buNone/>
              <a:defRPr sz="8800">
                <a:solidFill>
                  <a:schemeClr val="tx1">
                    <a:tint val="75000"/>
                  </a:schemeClr>
                </a:solidFill>
              </a:defRPr>
            </a:lvl1pPr>
            <a:lvl2pPr marL="1676415" indent="0">
              <a:buNone/>
              <a:defRPr sz="7333">
                <a:solidFill>
                  <a:schemeClr val="tx1">
                    <a:tint val="75000"/>
                  </a:schemeClr>
                </a:solidFill>
              </a:defRPr>
            </a:lvl2pPr>
            <a:lvl3pPr marL="3352830" indent="0">
              <a:buNone/>
              <a:defRPr sz="6600">
                <a:solidFill>
                  <a:schemeClr val="tx1">
                    <a:tint val="75000"/>
                  </a:schemeClr>
                </a:solidFill>
              </a:defRPr>
            </a:lvl3pPr>
            <a:lvl4pPr marL="5029246" indent="0">
              <a:buNone/>
              <a:defRPr sz="5867">
                <a:solidFill>
                  <a:schemeClr val="tx1">
                    <a:tint val="75000"/>
                  </a:schemeClr>
                </a:solidFill>
              </a:defRPr>
            </a:lvl4pPr>
            <a:lvl5pPr marL="6705661" indent="0">
              <a:buNone/>
              <a:defRPr sz="5867">
                <a:solidFill>
                  <a:schemeClr val="tx1">
                    <a:tint val="75000"/>
                  </a:schemeClr>
                </a:solidFill>
              </a:defRPr>
            </a:lvl5pPr>
            <a:lvl6pPr marL="8382076" indent="0">
              <a:buNone/>
              <a:defRPr sz="5867">
                <a:solidFill>
                  <a:schemeClr val="tx1">
                    <a:tint val="75000"/>
                  </a:schemeClr>
                </a:solidFill>
              </a:defRPr>
            </a:lvl6pPr>
            <a:lvl7pPr marL="10058491" indent="0">
              <a:buNone/>
              <a:defRPr sz="5867">
                <a:solidFill>
                  <a:schemeClr val="tx1">
                    <a:tint val="75000"/>
                  </a:schemeClr>
                </a:solidFill>
              </a:defRPr>
            </a:lvl7pPr>
            <a:lvl8pPr marL="11734907" indent="0">
              <a:buNone/>
              <a:defRPr sz="5867">
                <a:solidFill>
                  <a:schemeClr val="tx1">
                    <a:tint val="75000"/>
                  </a:schemeClr>
                </a:solidFill>
              </a:defRPr>
            </a:lvl8pPr>
            <a:lvl9pPr marL="13411322" indent="0">
              <a:buNone/>
              <a:defRPr sz="5867">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3F135061-2F74-46D4-9F8F-C77EF304855D}" type="datetimeFigureOut">
              <a:rPr lang="en-US" smtClean="0"/>
              <a:t>3/22/2025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3FC52CE-B062-47D6-A8CB-AF6B214D1AE5}" type="slidenum">
              <a:rPr lang="en-US" smtClean="0"/>
              <a:t>‹#›</a:t>
            </a:fld>
            <a:endParaRPr lang="en-US"/>
          </a:p>
        </p:txBody>
      </p:sp>
    </p:spTree>
    <p:extLst>
      <p:ext uri="{BB962C8B-B14F-4D97-AF65-F5344CB8AC3E}">
        <p14:creationId xmlns:p14="http://schemas.microsoft.com/office/powerpoint/2010/main" val="186013939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3457575" y="6693958"/>
            <a:ext cx="21374100" cy="1595490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25460325" y="6693958"/>
            <a:ext cx="21374100" cy="1595490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3F135061-2F74-46D4-9F8F-C77EF304855D}" type="datetimeFigureOut">
              <a:rPr lang="en-US" smtClean="0"/>
              <a:t>3/22/2025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3FC52CE-B062-47D6-A8CB-AF6B214D1AE5}" type="slidenum">
              <a:rPr lang="en-US" smtClean="0"/>
              <a:t>‹#›</a:t>
            </a:fld>
            <a:endParaRPr lang="en-US"/>
          </a:p>
        </p:txBody>
      </p:sp>
    </p:spTree>
    <p:extLst>
      <p:ext uri="{BB962C8B-B14F-4D97-AF65-F5344CB8AC3E}">
        <p14:creationId xmlns:p14="http://schemas.microsoft.com/office/powerpoint/2010/main" val="230561487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3464126" y="1338793"/>
            <a:ext cx="43376850" cy="4860398"/>
          </a:xfrm>
        </p:spPr>
        <p:txBody>
          <a:bodyPr/>
          <a:lstStyle/>
          <a:p>
            <a:r>
              <a:rPr lang="en-US"/>
              <a:t>Click to edit Master title style</a:t>
            </a:r>
            <a:endParaRPr lang="en-US" dirty="0"/>
          </a:p>
        </p:txBody>
      </p:sp>
      <p:sp>
        <p:nvSpPr>
          <p:cNvPr id="3" name="Text Placeholder 2"/>
          <p:cNvSpPr>
            <a:spLocks noGrp="1"/>
          </p:cNvSpPr>
          <p:nvPr>
            <p:ph type="body" idx="1"/>
          </p:nvPr>
        </p:nvSpPr>
        <p:spPr>
          <a:xfrm>
            <a:off x="3464128" y="6164264"/>
            <a:ext cx="21275871" cy="3021011"/>
          </a:xfrm>
        </p:spPr>
        <p:txBody>
          <a:bodyPr anchor="b"/>
          <a:lstStyle>
            <a:lvl1pPr marL="0" indent="0">
              <a:buNone/>
              <a:defRPr sz="8800" b="1"/>
            </a:lvl1pPr>
            <a:lvl2pPr marL="1676415" indent="0">
              <a:buNone/>
              <a:defRPr sz="7333" b="1"/>
            </a:lvl2pPr>
            <a:lvl3pPr marL="3352830" indent="0">
              <a:buNone/>
              <a:defRPr sz="6600" b="1"/>
            </a:lvl3pPr>
            <a:lvl4pPr marL="5029246" indent="0">
              <a:buNone/>
              <a:defRPr sz="5867" b="1"/>
            </a:lvl4pPr>
            <a:lvl5pPr marL="6705661" indent="0">
              <a:buNone/>
              <a:defRPr sz="5867" b="1"/>
            </a:lvl5pPr>
            <a:lvl6pPr marL="8382076" indent="0">
              <a:buNone/>
              <a:defRPr sz="5867" b="1"/>
            </a:lvl6pPr>
            <a:lvl7pPr marL="10058491" indent="0">
              <a:buNone/>
              <a:defRPr sz="5867" b="1"/>
            </a:lvl7pPr>
            <a:lvl8pPr marL="11734907" indent="0">
              <a:buNone/>
              <a:defRPr sz="5867" b="1"/>
            </a:lvl8pPr>
            <a:lvl9pPr marL="13411322" indent="0">
              <a:buNone/>
              <a:defRPr sz="5867" b="1"/>
            </a:lvl9pPr>
          </a:lstStyle>
          <a:p>
            <a:pPr lvl="0"/>
            <a:r>
              <a:rPr lang="en-US"/>
              <a:t>Click to edit Master text styles</a:t>
            </a:r>
          </a:p>
        </p:txBody>
      </p:sp>
      <p:sp>
        <p:nvSpPr>
          <p:cNvPr id="4" name="Content Placeholder 3"/>
          <p:cNvSpPr>
            <a:spLocks noGrp="1"/>
          </p:cNvSpPr>
          <p:nvPr>
            <p:ph sz="half" idx="2"/>
          </p:nvPr>
        </p:nvSpPr>
        <p:spPr>
          <a:xfrm>
            <a:off x="3464128" y="9185275"/>
            <a:ext cx="21275871" cy="1351015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25460325" y="6164264"/>
            <a:ext cx="21380651" cy="3021011"/>
          </a:xfrm>
        </p:spPr>
        <p:txBody>
          <a:bodyPr anchor="b"/>
          <a:lstStyle>
            <a:lvl1pPr marL="0" indent="0">
              <a:buNone/>
              <a:defRPr sz="8800" b="1"/>
            </a:lvl1pPr>
            <a:lvl2pPr marL="1676415" indent="0">
              <a:buNone/>
              <a:defRPr sz="7333" b="1"/>
            </a:lvl2pPr>
            <a:lvl3pPr marL="3352830" indent="0">
              <a:buNone/>
              <a:defRPr sz="6600" b="1"/>
            </a:lvl3pPr>
            <a:lvl4pPr marL="5029246" indent="0">
              <a:buNone/>
              <a:defRPr sz="5867" b="1"/>
            </a:lvl4pPr>
            <a:lvl5pPr marL="6705661" indent="0">
              <a:buNone/>
              <a:defRPr sz="5867" b="1"/>
            </a:lvl5pPr>
            <a:lvl6pPr marL="8382076" indent="0">
              <a:buNone/>
              <a:defRPr sz="5867" b="1"/>
            </a:lvl6pPr>
            <a:lvl7pPr marL="10058491" indent="0">
              <a:buNone/>
              <a:defRPr sz="5867" b="1"/>
            </a:lvl7pPr>
            <a:lvl8pPr marL="11734907" indent="0">
              <a:buNone/>
              <a:defRPr sz="5867" b="1"/>
            </a:lvl8pPr>
            <a:lvl9pPr marL="13411322" indent="0">
              <a:buNone/>
              <a:defRPr sz="5867" b="1"/>
            </a:lvl9pPr>
          </a:lstStyle>
          <a:p>
            <a:pPr lvl="0"/>
            <a:r>
              <a:rPr lang="en-US"/>
              <a:t>Click to edit Master text styles</a:t>
            </a:r>
          </a:p>
        </p:txBody>
      </p:sp>
      <p:sp>
        <p:nvSpPr>
          <p:cNvPr id="6" name="Content Placeholder 5"/>
          <p:cNvSpPr>
            <a:spLocks noGrp="1"/>
          </p:cNvSpPr>
          <p:nvPr>
            <p:ph sz="quarter" idx="4"/>
          </p:nvPr>
        </p:nvSpPr>
        <p:spPr>
          <a:xfrm>
            <a:off x="25460325" y="9185275"/>
            <a:ext cx="21380651" cy="1351015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3F135061-2F74-46D4-9F8F-C77EF304855D}" type="datetimeFigureOut">
              <a:rPr lang="en-US" smtClean="0"/>
              <a:t>3/22/2025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3FC52CE-B062-47D6-A8CB-AF6B214D1AE5}" type="slidenum">
              <a:rPr lang="en-US" smtClean="0"/>
              <a:t>‹#›</a:t>
            </a:fld>
            <a:endParaRPr lang="en-US"/>
          </a:p>
        </p:txBody>
      </p:sp>
    </p:spTree>
    <p:extLst>
      <p:ext uri="{BB962C8B-B14F-4D97-AF65-F5344CB8AC3E}">
        <p14:creationId xmlns:p14="http://schemas.microsoft.com/office/powerpoint/2010/main" val="240365957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3F135061-2F74-46D4-9F8F-C77EF304855D}" type="datetimeFigureOut">
              <a:rPr lang="en-US" smtClean="0"/>
              <a:t>3/22/2025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3FC52CE-B062-47D6-A8CB-AF6B214D1AE5}" type="slidenum">
              <a:rPr lang="en-US" smtClean="0"/>
              <a:t>‹#›</a:t>
            </a:fld>
            <a:endParaRPr lang="en-US"/>
          </a:p>
        </p:txBody>
      </p:sp>
    </p:spTree>
    <p:extLst>
      <p:ext uri="{BB962C8B-B14F-4D97-AF65-F5344CB8AC3E}">
        <p14:creationId xmlns:p14="http://schemas.microsoft.com/office/powerpoint/2010/main" val="258920099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F135061-2F74-46D4-9F8F-C77EF304855D}" type="datetimeFigureOut">
              <a:rPr lang="en-US" smtClean="0"/>
              <a:t>3/22/2025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3FC52CE-B062-47D6-A8CB-AF6B214D1AE5}" type="slidenum">
              <a:rPr lang="en-US" smtClean="0"/>
              <a:t>‹#›</a:t>
            </a:fld>
            <a:endParaRPr lang="en-US"/>
          </a:p>
        </p:txBody>
      </p:sp>
    </p:spTree>
    <p:extLst>
      <p:ext uri="{BB962C8B-B14F-4D97-AF65-F5344CB8AC3E}">
        <p14:creationId xmlns:p14="http://schemas.microsoft.com/office/powerpoint/2010/main" val="114017426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464127" y="1676400"/>
            <a:ext cx="16220478" cy="5867400"/>
          </a:xfrm>
        </p:spPr>
        <p:txBody>
          <a:bodyPr anchor="b"/>
          <a:lstStyle>
            <a:lvl1pPr>
              <a:defRPr sz="11733"/>
            </a:lvl1pPr>
          </a:lstStyle>
          <a:p>
            <a:r>
              <a:rPr lang="en-US"/>
              <a:t>Click to edit Master title style</a:t>
            </a:r>
            <a:endParaRPr lang="en-US" dirty="0"/>
          </a:p>
        </p:txBody>
      </p:sp>
      <p:sp>
        <p:nvSpPr>
          <p:cNvPr id="3" name="Content Placeholder 2"/>
          <p:cNvSpPr>
            <a:spLocks noGrp="1"/>
          </p:cNvSpPr>
          <p:nvPr>
            <p:ph idx="1"/>
          </p:nvPr>
        </p:nvSpPr>
        <p:spPr>
          <a:xfrm>
            <a:off x="21380651" y="3620560"/>
            <a:ext cx="25460325" cy="17869958"/>
          </a:xfrm>
        </p:spPr>
        <p:txBody>
          <a:bodyPr/>
          <a:lstStyle>
            <a:lvl1pPr>
              <a:defRPr sz="11733"/>
            </a:lvl1pPr>
            <a:lvl2pPr>
              <a:defRPr sz="10267"/>
            </a:lvl2pPr>
            <a:lvl3pPr>
              <a:defRPr sz="8800"/>
            </a:lvl3pPr>
            <a:lvl4pPr>
              <a:defRPr sz="7333"/>
            </a:lvl4pPr>
            <a:lvl5pPr>
              <a:defRPr sz="7333"/>
            </a:lvl5pPr>
            <a:lvl6pPr>
              <a:defRPr sz="7333"/>
            </a:lvl6pPr>
            <a:lvl7pPr>
              <a:defRPr sz="7333"/>
            </a:lvl7pPr>
            <a:lvl8pPr>
              <a:defRPr sz="7333"/>
            </a:lvl8pPr>
            <a:lvl9pPr>
              <a:defRPr sz="7333"/>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3464127" y="7543800"/>
            <a:ext cx="16220478" cy="13975823"/>
          </a:xfrm>
        </p:spPr>
        <p:txBody>
          <a:bodyPr/>
          <a:lstStyle>
            <a:lvl1pPr marL="0" indent="0">
              <a:buNone/>
              <a:defRPr sz="5867"/>
            </a:lvl1pPr>
            <a:lvl2pPr marL="1676415" indent="0">
              <a:buNone/>
              <a:defRPr sz="5133"/>
            </a:lvl2pPr>
            <a:lvl3pPr marL="3352830" indent="0">
              <a:buNone/>
              <a:defRPr sz="4400"/>
            </a:lvl3pPr>
            <a:lvl4pPr marL="5029246" indent="0">
              <a:buNone/>
              <a:defRPr sz="3667"/>
            </a:lvl4pPr>
            <a:lvl5pPr marL="6705661" indent="0">
              <a:buNone/>
              <a:defRPr sz="3667"/>
            </a:lvl5pPr>
            <a:lvl6pPr marL="8382076" indent="0">
              <a:buNone/>
              <a:defRPr sz="3667"/>
            </a:lvl6pPr>
            <a:lvl7pPr marL="10058491" indent="0">
              <a:buNone/>
              <a:defRPr sz="3667"/>
            </a:lvl7pPr>
            <a:lvl8pPr marL="11734907" indent="0">
              <a:buNone/>
              <a:defRPr sz="3667"/>
            </a:lvl8pPr>
            <a:lvl9pPr marL="13411322" indent="0">
              <a:buNone/>
              <a:defRPr sz="3667"/>
            </a:lvl9pPr>
          </a:lstStyle>
          <a:p>
            <a:pPr lvl="0"/>
            <a:r>
              <a:rPr lang="en-US"/>
              <a:t>Click to edit Master text styles</a:t>
            </a:r>
          </a:p>
        </p:txBody>
      </p:sp>
      <p:sp>
        <p:nvSpPr>
          <p:cNvPr id="5" name="Date Placeholder 4"/>
          <p:cNvSpPr>
            <a:spLocks noGrp="1"/>
          </p:cNvSpPr>
          <p:nvPr>
            <p:ph type="dt" sz="half" idx="10"/>
          </p:nvPr>
        </p:nvSpPr>
        <p:spPr/>
        <p:txBody>
          <a:bodyPr/>
          <a:lstStyle/>
          <a:p>
            <a:fld id="{3F135061-2F74-46D4-9F8F-C77EF304855D}" type="datetimeFigureOut">
              <a:rPr lang="en-US" smtClean="0"/>
              <a:t>3/22/2025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3FC52CE-B062-47D6-A8CB-AF6B214D1AE5}" type="slidenum">
              <a:rPr lang="en-US" smtClean="0"/>
              <a:t>‹#›</a:t>
            </a:fld>
            <a:endParaRPr lang="en-US"/>
          </a:p>
        </p:txBody>
      </p:sp>
    </p:spTree>
    <p:extLst>
      <p:ext uri="{BB962C8B-B14F-4D97-AF65-F5344CB8AC3E}">
        <p14:creationId xmlns:p14="http://schemas.microsoft.com/office/powerpoint/2010/main" val="25924320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464127" y="1676400"/>
            <a:ext cx="16220478" cy="5867400"/>
          </a:xfrm>
        </p:spPr>
        <p:txBody>
          <a:bodyPr anchor="b"/>
          <a:lstStyle>
            <a:lvl1pPr>
              <a:defRPr sz="11733"/>
            </a:lvl1pPr>
          </a:lstStyle>
          <a:p>
            <a:r>
              <a:rPr lang="en-US"/>
              <a:t>Click to edit Master title style</a:t>
            </a:r>
            <a:endParaRPr lang="en-US" dirty="0"/>
          </a:p>
        </p:txBody>
      </p:sp>
      <p:sp>
        <p:nvSpPr>
          <p:cNvPr id="3" name="Picture Placeholder 2"/>
          <p:cNvSpPr>
            <a:spLocks noGrp="1" noChangeAspect="1"/>
          </p:cNvSpPr>
          <p:nvPr>
            <p:ph type="pic" idx="1"/>
          </p:nvPr>
        </p:nvSpPr>
        <p:spPr>
          <a:xfrm>
            <a:off x="21380651" y="3620560"/>
            <a:ext cx="25460325" cy="17869958"/>
          </a:xfrm>
        </p:spPr>
        <p:txBody>
          <a:bodyPr anchor="t"/>
          <a:lstStyle>
            <a:lvl1pPr marL="0" indent="0">
              <a:buNone/>
              <a:defRPr sz="11733"/>
            </a:lvl1pPr>
            <a:lvl2pPr marL="1676415" indent="0">
              <a:buNone/>
              <a:defRPr sz="10267"/>
            </a:lvl2pPr>
            <a:lvl3pPr marL="3352830" indent="0">
              <a:buNone/>
              <a:defRPr sz="8800"/>
            </a:lvl3pPr>
            <a:lvl4pPr marL="5029246" indent="0">
              <a:buNone/>
              <a:defRPr sz="7333"/>
            </a:lvl4pPr>
            <a:lvl5pPr marL="6705661" indent="0">
              <a:buNone/>
              <a:defRPr sz="7333"/>
            </a:lvl5pPr>
            <a:lvl6pPr marL="8382076" indent="0">
              <a:buNone/>
              <a:defRPr sz="7333"/>
            </a:lvl6pPr>
            <a:lvl7pPr marL="10058491" indent="0">
              <a:buNone/>
              <a:defRPr sz="7333"/>
            </a:lvl7pPr>
            <a:lvl8pPr marL="11734907" indent="0">
              <a:buNone/>
              <a:defRPr sz="7333"/>
            </a:lvl8pPr>
            <a:lvl9pPr marL="13411322" indent="0">
              <a:buNone/>
              <a:defRPr sz="7333"/>
            </a:lvl9pPr>
          </a:lstStyle>
          <a:p>
            <a:r>
              <a:rPr lang="en-US"/>
              <a:t>Click icon to add picture</a:t>
            </a:r>
            <a:endParaRPr lang="en-US" dirty="0"/>
          </a:p>
        </p:txBody>
      </p:sp>
      <p:sp>
        <p:nvSpPr>
          <p:cNvPr id="4" name="Text Placeholder 3"/>
          <p:cNvSpPr>
            <a:spLocks noGrp="1"/>
          </p:cNvSpPr>
          <p:nvPr>
            <p:ph type="body" sz="half" idx="2"/>
          </p:nvPr>
        </p:nvSpPr>
        <p:spPr>
          <a:xfrm>
            <a:off x="3464127" y="7543800"/>
            <a:ext cx="16220478" cy="13975823"/>
          </a:xfrm>
        </p:spPr>
        <p:txBody>
          <a:bodyPr/>
          <a:lstStyle>
            <a:lvl1pPr marL="0" indent="0">
              <a:buNone/>
              <a:defRPr sz="5867"/>
            </a:lvl1pPr>
            <a:lvl2pPr marL="1676415" indent="0">
              <a:buNone/>
              <a:defRPr sz="5133"/>
            </a:lvl2pPr>
            <a:lvl3pPr marL="3352830" indent="0">
              <a:buNone/>
              <a:defRPr sz="4400"/>
            </a:lvl3pPr>
            <a:lvl4pPr marL="5029246" indent="0">
              <a:buNone/>
              <a:defRPr sz="3667"/>
            </a:lvl4pPr>
            <a:lvl5pPr marL="6705661" indent="0">
              <a:buNone/>
              <a:defRPr sz="3667"/>
            </a:lvl5pPr>
            <a:lvl6pPr marL="8382076" indent="0">
              <a:buNone/>
              <a:defRPr sz="3667"/>
            </a:lvl6pPr>
            <a:lvl7pPr marL="10058491" indent="0">
              <a:buNone/>
              <a:defRPr sz="3667"/>
            </a:lvl7pPr>
            <a:lvl8pPr marL="11734907" indent="0">
              <a:buNone/>
              <a:defRPr sz="3667"/>
            </a:lvl8pPr>
            <a:lvl9pPr marL="13411322" indent="0">
              <a:buNone/>
              <a:defRPr sz="3667"/>
            </a:lvl9pPr>
          </a:lstStyle>
          <a:p>
            <a:pPr lvl="0"/>
            <a:r>
              <a:rPr lang="en-US"/>
              <a:t>Click to edit Master text styles</a:t>
            </a:r>
          </a:p>
        </p:txBody>
      </p:sp>
      <p:sp>
        <p:nvSpPr>
          <p:cNvPr id="5" name="Date Placeholder 4"/>
          <p:cNvSpPr>
            <a:spLocks noGrp="1"/>
          </p:cNvSpPr>
          <p:nvPr>
            <p:ph type="dt" sz="half" idx="10"/>
          </p:nvPr>
        </p:nvSpPr>
        <p:spPr/>
        <p:txBody>
          <a:bodyPr/>
          <a:lstStyle/>
          <a:p>
            <a:fld id="{3F135061-2F74-46D4-9F8F-C77EF304855D}" type="datetimeFigureOut">
              <a:rPr lang="en-US" smtClean="0"/>
              <a:t>3/22/2025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3FC52CE-B062-47D6-A8CB-AF6B214D1AE5}" type="slidenum">
              <a:rPr lang="en-US" smtClean="0"/>
              <a:t>‹#›</a:t>
            </a:fld>
            <a:endParaRPr lang="en-US"/>
          </a:p>
        </p:txBody>
      </p:sp>
    </p:spTree>
    <p:extLst>
      <p:ext uri="{BB962C8B-B14F-4D97-AF65-F5344CB8AC3E}">
        <p14:creationId xmlns:p14="http://schemas.microsoft.com/office/powerpoint/2010/main" val="203587521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457575" y="1338793"/>
            <a:ext cx="43376850" cy="4860398"/>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3457575" y="6693958"/>
            <a:ext cx="43376850" cy="15954906"/>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3457575" y="23306618"/>
            <a:ext cx="11315700" cy="1338792"/>
          </a:xfrm>
          <a:prstGeom prst="rect">
            <a:avLst/>
          </a:prstGeom>
        </p:spPr>
        <p:txBody>
          <a:bodyPr vert="horz" lIns="91440" tIns="45720" rIns="91440" bIns="45720" rtlCol="0" anchor="ctr"/>
          <a:lstStyle>
            <a:lvl1pPr algn="l">
              <a:defRPr sz="4400">
                <a:solidFill>
                  <a:schemeClr val="tx1">
                    <a:tint val="75000"/>
                  </a:schemeClr>
                </a:solidFill>
              </a:defRPr>
            </a:lvl1pPr>
          </a:lstStyle>
          <a:p>
            <a:fld id="{3F135061-2F74-46D4-9F8F-C77EF304855D}" type="datetimeFigureOut">
              <a:rPr lang="en-US" smtClean="0"/>
              <a:t>3/22/2025</a:t>
            </a:fld>
            <a:endParaRPr lang="en-US"/>
          </a:p>
        </p:txBody>
      </p:sp>
      <p:sp>
        <p:nvSpPr>
          <p:cNvPr id="5" name="Footer Placeholder 4"/>
          <p:cNvSpPr>
            <a:spLocks noGrp="1"/>
          </p:cNvSpPr>
          <p:nvPr>
            <p:ph type="ftr" sz="quarter" idx="3"/>
          </p:nvPr>
        </p:nvSpPr>
        <p:spPr>
          <a:xfrm>
            <a:off x="16659225" y="23306618"/>
            <a:ext cx="16973550" cy="1338792"/>
          </a:xfrm>
          <a:prstGeom prst="rect">
            <a:avLst/>
          </a:prstGeom>
        </p:spPr>
        <p:txBody>
          <a:bodyPr vert="horz" lIns="91440" tIns="45720" rIns="91440" bIns="45720" rtlCol="0" anchor="ctr"/>
          <a:lstStyle>
            <a:lvl1pPr algn="ctr">
              <a:defRPr sz="44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35518725" y="23306618"/>
            <a:ext cx="11315700" cy="1338792"/>
          </a:xfrm>
          <a:prstGeom prst="rect">
            <a:avLst/>
          </a:prstGeom>
        </p:spPr>
        <p:txBody>
          <a:bodyPr vert="horz" lIns="91440" tIns="45720" rIns="91440" bIns="45720" rtlCol="0" anchor="ctr"/>
          <a:lstStyle>
            <a:lvl1pPr algn="r">
              <a:defRPr sz="4400">
                <a:solidFill>
                  <a:schemeClr val="tx1">
                    <a:tint val="75000"/>
                  </a:schemeClr>
                </a:solidFill>
              </a:defRPr>
            </a:lvl1pPr>
          </a:lstStyle>
          <a:p>
            <a:fld id="{63FC52CE-B062-47D6-A8CB-AF6B214D1AE5}" type="slidenum">
              <a:rPr lang="en-US" smtClean="0"/>
              <a:t>‹#›</a:t>
            </a:fld>
            <a:endParaRPr lang="en-US"/>
          </a:p>
        </p:txBody>
      </p:sp>
    </p:spTree>
    <p:extLst>
      <p:ext uri="{BB962C8B-B14F-4D97-AF65-F5344CB8AC3E}">
        <p14:creationId xmlns:p14="http://schemas.microsoft.com/office/powerpoint/2010/main" val="4134355129"/>
      </p:ext>
    </p:extLst>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p:txStyles>
    <p:titleStyle>
      <a:lvl1pPr algn="l" defTabSz="3352830" rtl="0" eaLnBrk="1" latinLnBrk="0" hangingPunct="1">
        <a:lnSpc>
          <a:spcPct val="90000"/>
        </a:lnSpc>
        <a:spcBef>
          <a:spcPct val="0"/>
        </a:spcBef>
        <a:buNone/>
        <a:defRPr sz="16133" kern="1200">
          <a:solidFill>
            <a:schemeClr val="tx1"/>
          </a:solidFill>
          <a:latin typeface="+mj-lt"/>
          <a:ea typeface="+mj-ea"/>
          <a:cs typeface="+mj-cs"/>
        </a:defRPr>
      </a:lvl1pPr>
    </p:titleStyle>
    <p:bodyStyle>
      <a:lvl1pPr marL="838208" indent="-838208" algn="l" defTabSz="3352830" rtl="0" eaLnBrk="1" latinLnBrk="0" hangingPunct="1">
        <a:lnSpc>
          <a:spcPct val="90000"/>
        </a:lnSpc>
        <a:spcBef>
          <a:spcPts val="3667"/>
        </a:spcBef>
        <a:buFont typeface="Arial" panose="020B0604020202020204" pitchFamily="34" charset="0"/>
        <a:buChar char="•"/>
        <a:defRPr sz="10267" kern="1200">
          <a:solidFill>
            <a:schemeClr val="tx1"/>
          </a:solidFill>
          <a:latin typeface="+mn-lt"/>
          <a:ea typeface="+mn-ea"/>
          <a:cs typeface="+mn-cs"/>
        </a:defRPr>
      </a:lvl1pPr>
      <a:lvl2pPr marL="2514623" indent="-838208" algn="l" defTabSz="3352830" rtl="0" eaLnBrk="1" latinLnBrk="0" hangingPunct="1">
        <a:lnSpc>
          <a:spcPct val="90000"/>
        </a:lnSpc>
        <a:spcBef>
          <a:spcPts val="1833"/>
        </a:spcBef>
        <a:buFont typeface="Arial" panose="020B0604020202020204" pitchFamily="34" charset="0"/>
        <a:buChar char="•"/>
        <a:defRPr sz="8800" kern="1200">
          <a:solidFill>
            <a:schemeClr val="tx1"/>
          </a:solidFill>
          <a:latin typeface="+mn-lt"/>
          <a:ea typeface="+mn-ea"/>
          <a:cs typeface="+mn-cs"/>
        </a:defRPr>
      </a:lvl2pPr>
      <a:lvl3pPr marL="4191038" indent="-838208" algn="l" defTabSz="3352830" rtl="0" eaLnBrk="1" latinLnBrk="0" hangingPunct="1">
        <a:lnSpc>
          <a:spcPct val="90000"/>
        </a:lnSpc>
        <a:spcBef>
          <a:spcPts val="1833"/>
        </a:spcBef>
        <a:buFont typeface="Arial" panose="020B0604020202020204" pitchFamily="34" charset="0"/>
        <a:buChar char="•"/>
        <a:defRPr sz="7333" kern="1200">
          <a:solidFill>
            <a:schemeClr val="tx1"/>
          </a:solidFill>
          <a:latin typeface="+mn-lt"/>
          <a:ea typeface="+mn-ea"/>
          <a:cs typeface="+mn-cs"/>
        </a:defRPr>
      </a:lvl3pPr>
      <a:lvl4pPr marL="5867453" indent="-838208" algn="l" defTabSz="3352830" rtl="0" eaLnBrk="1" latinLnBrk="0" hangingPunct="1">
        <a:lnSpc>
          <a:spcPct val="90000"/>
        </a:lnSpc>
        <a:spcBef>
          <a:spcPts val="1833"/>
        </a:spcBef>
        <a:buFont typeface="Arial" panose="020B0604020202020204" pitchFamily="34" charset="0"/>
        <a:buChar char="•"/>
        <a:defRPr sz="6600" kern="1200">
          <a:solidFill>
            <a:schemeClr val="tx1"/>
          </a:solidFill>
          <a:latin typeface="+mn-lt"/>
          <a:ea typeface="+mn-ea"/>
          <a:cs typeface="+mn-cs"/>
        </a:defRPr>
      </a:lvl4pPr>
      <a:lvl5pPr marL="7543869" indent="-838208" algn="l" defTabSz="3352830" rtl="0" eaLnBrk="1" latinLnBrk="0" hangingPunct="1">
        <a:lnSpc>
          <a:spcPct val="90000"/>
        </a:lnSpc>
        <a:spcBef>
          <a:spcPts val="1833"/>
        </a:spcBef>
        <a:buFont typeface="Arial" panose="020B0604020202020204" pitchFamily="34" charset="0"/>
        <a:buChar char="•"/>
        <a:defRPr sz="6600" kern="1200">
          <a:solidFill>
            <a:schemeClr val="tx1"/>
          </a:solidFill>
          <a:latin typeface="+mn-lt"/>
          <a:ea typeface="+mn-ea"/>
          <a:cs typeface="+mn-cs"/>
        </a:defRPr>
      </a:lvl5pPr>
      <a:lvl6pPr marL="9220284" indent="-838208" algn="l" defTabSz="3352830" rtl="0" eaLnBrk="1" latinLnBrk="0" hangingPunct="1">
        <a:lnSpc>
          <a:spcPct val="90000"/>
        </a:lnSpc>
        <a:spcBef>
          <a:spcPts val="1833"/>
        </a:spcBef>
        <a:buFont typeface="Arial" panose="020B0604020202020204" pitchFamily="34" charset="0"/>
        <a:buChar char="•"/>
        <a:defRPr sz="6600" kern="1200">
          <a:solidFill>
            <a:schemeClr val="tx1"/>
          </a:solidFill>
          <a:latin typeface="+mn-lt"/>
          <a:ea typeface="+mn-ea"/>
          <a:cs typeface="+mn-cs"/>
        </a:defRPr>
      </a:lvl6pPr>
      <a:lvl7pPr marL="10896699" indent="-838208" algn="l" defTabSz="3352830" rtl="0" eaLnBrk="1" latinLnBrk="0" hangingPunct="1">
        <a:lnSpc>
          <a:spcPct val="90000"/>
        </a:lnSpc>
        <a:spcBef>
          <a:spcPts val="1833"/>
        </a:spcBef>
        <a:buFont typeface="Arial" panose="020B0604020202020204" pitchFamily="34" charset="0"/>
        <a:buChar char="•"/>
        <a:defRPr sz="6600" kern="1200">
          <a:solidFill>
            <a:schemeClr val="tx1"/>
          </a:solidFill>
          <a:latin typeface="+mn-lt"/>
          <a:ea typeface="+mn-ea"/>
          <a:cs typeface="+mn-cs"/>
        </a:defRPr>
      </a:lvl7pPr>
      <a:lvl8pPr marL="12573114" indent="-838208" algn="l" defTabSz="3352830" rtl="0" eaLnBrk="1" latinLnBrk="0" hangingPunct="1">
        <a:lnSpc>
          <a:spcPct val="90000"/>
        </a:lnSpc>
        <a:spcBef>
          <a:spcPts val="1833"/>
        </a:spcBef>
        <a:buFont typeface="Arial" panose="020B0604020202020204" pitchFamily="34" charset="0"/>
        <a:buChar char="•"/>
        <a:defRPr sz="6600" kern="1200">
          <a:solidFill>
            <a:schemeClr val="tx1"/>
          </a:solidFill>
          <a:latin typeface="+mn-lt"/>
          <a:ea typeface="+mn-ea"/>
          <a:cs typeface="+mn-cs"/>
        </a:defRPr>
      </a:lvl8pPr>
      <a:lvl9pPr marL="14249530" indent="-838208" algn="l" defTabSz="3352830" rtl="0" eaLnBrk="1" latinLnBrk="0" hangingPunct="1">
        <a:lnSpc>
          <a:spcPct val="90000"/>
        </a:lnSpc>
        <a:spcBef>
          <a:spcPts val="1833"/>
        </a:spcBef>
        <a:buFont typeface="Arial" panose="020B0604020202020204" pitchFamily="34" charset="0"/>
        <a:buChar char="•"/>
        <a:defRPr sz="6600" kern="1200">
          <a:solidFill>
            <a:schemeClr val="tx1"/>
          </a:solidFill>
          <a:latin typeface="+mn-lt"/>
          <a:ea typeface="+mn-ea"/>
          <a:cs typeface="+mn-cs"/>
        </a:defRPr>
      </a:lvl9pPr>
    </p:bodyStyle>
    <p:otherStyle>
      <a:defPPr>
        <a:defRPr lang="en-US"/>
      </a:defPPr>
      <a:lvl1pPr marL="0" algn="l" defTabSz="3352830" rtl="0" eaLnBrk="1" latinLnBrk="0" hangingPunct="1">
        <a:defRPr sz="6600" kern="1200">
          <a:solidFill>
            <a:schemeClr val="tx1"/>
          </a:solidFill>
          <a:latin typeface="+mn-lt"/>
          <a:ea typeface="+mn-ea"/>
          <a:cs typeface="+mn-cs"/>
        </a:defRPr>
      </a:lvl1pPr>
      <a:lvl2pPr marL="1676415" algn="l" defTabSz="3352830" rtl="0" eaLnBrk="1" latinLnBrk="0" hangingPunct="1">
        <a:defRPr sz="6600" kern="1200">
          <a:solidFill>
            <a:schemeClr val="tx1"/>
          </a:solidFill>
          <a:latin typeface="+mn-lt"/>
          <a:ea typeface="+mn-ea"/>
          <a:cs typeface="+mn-cs"/>
        </a:defRPr>
      </a:lvl2pPr>
      <a:lvl3pPr marL="3352830" algn="l" defTabSz="3352830" rtl="0" eaLnBrk="1" latinLnBrk="0" hangingPunct="1">
        <a:defRPr sz="6600" kern="1200">
          <a:solidFill>
            <a:schemeClr val="tx1"/>
          </a:solidFill>
          <a:latin typeface="+mn-lt"/>
          <a:ea typeface="+mn-ea"/>
          <a:cs typeface="+mn-cs"/>
        </a:defRPr>
      </a:lvl3pPr>
      <a:lvl4pPr marL="5029246" algn="l" defTabSz="3352830" rtl="0" eaLnBrk="1" latinLnBrk="0" hangingPunct="1">
        <a:defRPr sz="6600" kern="1200">
          <a:solidFill>
            <a:schemeClr val="tx1"/>
          </a:solidFill>
          <a:latin typeface="+mn-lt"/>
          <a:ea typeface="+mn-ea"/>
          <a:cs typeface="+mn-cs"/>
        </a:defRPr>
      </a:lvl4pPr>
      <a:lvl5pPr marL="6705661" algn="l" defTabSz="3352830" rtl="0" eaLnBrk="1" latinLnBrk="0" hangingPunct="1">
        <a:defRPr sz="6600" kern="1200">
          <a:solidFill>
            <a:schemeClr val="tx1"/>
          </a:solidFill>
          <a:latin typeface="+mn-lt"/>
          <a:ea typeface="+mn-ea"/>
          <a:cs typeface="+mn-cs"/>
        </a:defRPr>
      </a:lvl5pPr>
      <a:lvl6pPr marL="8382076" algn="l" defTabSz="3352830" rtl="0" eaLnBrk="1" latinLnBrk="0" hangingPunct="1">
        <a:defRPr sz="6600" kern="1200">
          <a:solidFill>
            <a:schemeClr val="tx1"/>
          </a:solidFill>
          <a:latin typeface="+mn-lt"/>
          <a:ea typeface="+mn-ea"/>
          <a:cs typeface="+mn-cs"/>
        </a:defRPr>
      </a:lvl6pPr>
      <a:lvl7pPr marL="10058491" algn="l" defTabSz="3352830" rtl="0" eaLnBrk="1" latinLnBrk="0" hangingPunct="1">
        <a:defRPr sz="6600" kern="1200">
          <a:solidFill>
            <a:schemeClr val="tx1"/>
          </a:solidFill>
          <a:latin typeface="+mn-lt"/>
          <a:ea typeface="+mn-ea"/>
          <a:cs typeface="+mn-cs"/>
        </a:defRPr>
      </a:lvl7pPr>
      <a:lvl8pPr marL="11734907" algn="l" defTabSz="3352830" rtl="0" eaLnBrk="1" latinLnBrk="0" hangingPunct="1">
        <a:defRPr sz="6600" kern="1200">
          <a:solidFill>
            <a:schemeClr val="tx1"/>
          </a:solidFill>
          <a:latin typeface="+mn-lt"/>
          <a:ea typeface="+mn-ea"/>
          <a:cs typeface="+mn-cs"/>
        </a:defRPr>
      </a:lvl8pPr>
      <a:lvl9pPr marL="13411322" algn="l" defTabSz="3352830" rtl="0" eaLnBrk="1" latinLnBrk="0" hangingPunct="1">
        <a:defRPr sz="66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263238"/>
        </a:solidFill>
        <a:effectLst/>
      </p:bgPr>
    </p:bg>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1DD70370-E93F-4514-A27C-F3366B01BF17}"/>
              </a:ext>
            </a:extLst>
          </p:cNvPr>
          <p:cNvSpPr/>
          <p:nvPr/>
        </p:nvSpPr>
        <p:spPr>
          <a:xfrm>
            <a:off x="17572789" y="4526892"/>
            <a:ext cx="14925842" cy="16656996"/>
          </a:xfrm>
          <a:prstGeom prst="rect">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75"/>
          </a:p>
        </p:txBody>
      </p:sp>
      <p:sp>
        <p:nvSpPr>
          <p:cNvPr id="16" name="Rectangle 15">
            <a:extLst>
              <a:ext uri="{FF2B5EF4-FFF2-40B4-BE49-F238E27FC236}">
                <a16:creationId xmlns:a16="http://schemas.microsoft.com/office/drawing/2014/main" id="{678733BE-059C-47B7-9415-5ADF2F3024F1}"/>
              </a:ext>
            </a:extLst>
          </p:cNvPr>
          <p:cNvSpPr/>
          <p:nvPr/>
        </p:nvSpPr>
        <p:spPr>
          <a:xfrm>
            <a:off x="8381998" y="4526892"/>
            <a:ext cx="9779000" cy="20619109"/>
          </a:xfrm>
          <a:prstGeom prst="rect">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279400" tIns="488950" rIns="279400" rtlCol="0" anchor="t" anchorCtr="0"/>
          <a:lstStyle/>
          <a:p>
            <a:pPr>
              <a:spcAft>
                <a:spcPts val="2750"/>
              </a:spcAft>
            </a:pPr>
            <a:endParaRPr lang="en-US" sz="2800" dirty="0">
              <a:solidFill>
                <a:prstClr val="black"/>
              </a:solidFill>
              <a:latin typeface="Times New Roman" panose="02020603050405020304" pitchFamily="18" charset="0"/>
              <a:cs typeface="Times New Roman" panose="02020603050405020304" pitchFamily="18" charset="0"/>
            </a:endParaRPr>
          </a:p>
          <a:p>
            <a:pPr>
              <a:spcAft>
                <a:spcPts val="2750"/>
              </a:spcAft>
            </a:pPr>
            <a:r>
              <a:rPr lang="en-US" sz="2800" dirty="0">
                <a:solidFill>
                  <a:prstClr val="black"/>
                </a:solidFill>
                <a:latin typeface="Times New Roman" panose="02020603050405020304" pitchFamily="18" charset="0"/>
                <a:cs typeface="Times New Roman" panose="02020603050405020304" pitchFamily="18" charset="0"/>
              </a:rPr>
              <a:t>Postural orthostatic tachycardia syndrome (POTS) is a chronic, autonomic disorder characterized by a dramatic heart rate increase upon standing, accompanied by orthostatic intolerance. Although this condition is relatively rare, affecting less than 1-2% of the developed population, effective therapies are limited, and available treatments provide modest relief to patients (1). The etiology of POTS has not been well documented in the literature, however, many factors may precipitate its onset such as trauma, pregnancy and viral infection. The debilitating nature of the symptoms handicaps patients, impairing their functional activities and drastically decreasing their quality of life (2). In the wake of the COVID-19 pandemic, survivors of COVID-19 may have a higher likelihood of developing POTS, highlighting the virus’s potential role in triggering long-term autonomic dysfunction (3). This case report highlights a unique presentation of post-COVID-19 POTS in a patient with recurrent COVID-19 infections and explores the promising therapeutic potential of stellate ganglion blocks (SGB) in managing the debilitating symptoms of this complex condition.</a:t>
            </a:r>
          </a:p>
          <a:p>
            <a:pPr>
              <a:spcAft>
                <a:spcPts val="2750"/>
              </a:spcAft>
            </a:pPr>
            <a:endParaRPr lang="en-US" sz="3667" b="1" dirty="0">
              <a:solidFill>
                <a:prstClr val="black"/>
              </a:solidFill>
              <a:latin typeface="Arial" panose="020B0604020202020204" pitchFamily="34" charset="0"/>
              <a:cs typeface="Arial" panose="020B0604020202020204" pitchFamily="34" charset="0"/>
            </a:endParaRPr>
          </a:p>
          <a:p>
            <a:pPr>
              <a:spcAft>
                <a:spcPts val="917"/>
              </a:spcAft>
            </a:pPr>
            <a:endParaRPr lang="en-US" sz="2800" dirty="0">
              <a:solidFill>
                <a:prstClr val="black"/>
              </a:solidFill>
              <a:latin typeface="Times New Roman" panose="02020603050405020304" pitchFamily="18" charset="0"/>
              <a:cs typeface="Times New Roman" panose="02020603050405020304" pitchFamily="18" charset="0"/>
            </a:endParaRPr>
          </a:p>
          <a:p>
            <a:pPr>
              <a:spcAft>
                <a:spcPts val="917"/>
              </a:spcAft>
            </a:pPr>
            <a:r>
              <a:rPr lang="en-US" sz="2800" dirty="0">
                <a:solidFill>
                  <a:prstClr val="black"/>
                </a:solidFill>
                <a:latin typeface="Times New Roman" panose="02020603050405020304" pitchFamily="18" charset="0"/>
                <a:cs typeface="Times New Roman" panose="02020603050405020304" pitchFamily="18" charset="0"/>
              </a:rPr>
              <a:t>This patient is a 43 year old male who had contracted COVID-19 four times since 2020 despite receiving appropriate vaccinations and booster shots and developed POTS in 2024 with symptoms consisting of brain fog and exercise intolerance while being otherwise previously healthy before contracting COVID-19. His condition was refractory to pharmacologic intervention with pyridostigmine and his symptoms worsened to include anxiety that also led to diarrhea, leading his PCP to refer him to a chronic pain clinic for further interventional management of his POTS symptoms.</a:t>
            </a:r>
          </a:p>
          <a:p>
            <a:pPr>
              <a:spcAft>
                <a:spcPts val="1833"/>
              </a:spcAft>
            </a:pPr>
            <a:endParaRPr lang="en-US" sz="3667" b="1" dirty="0">
              <a:solidFill>
                <a:prstClr val="black"/>
              </a:solidFill>
              <a:latin typeface="Arial" panose="020B0604020202020204" pitchFamily="34" charset="0"/>
              <a:cs typeface="Arial" panose="020B0604020202020204" pitchFamily="34" charset="0"/>
            </a:endParaRPr>
          </a:p>
        </p:txBody>
      </p:sp>
      <p:sp>
        <p:nvSpPr>
          <p:cNvPr id="5" name="Title 4">
            <a:extLst>
              <a:ext uri="{FF2B5EF4-FFF2-40B4-BE49-F238E27FC236}">
                <a16:creationId xmlns:a16="http://schemas.microsoft.com/office/drawing/2014/main" id="{DDC4359A-7BBB-495A-96DE-65574C0C88E6}"/>
              </a:ext>
            </a:extLst>
          </p:cNvPr>
          <p:cNvSpPr>
            <a:spLocks noGrp="1"/>
          </p:cNvSpPr>
          <p:nvPr>
            <p:ph type="ctrTitle"/>
          </p:nvPr>
        </p:nvSpPr>
        <p:spPr>
          <a:xfrm>
            <a:off x="18586175" y="4526894"/>
            <a:ext cx="13272764" cy="16367369"/>
          </a:xfrm>
        </p:spPr>
        <p:txBody>
          <a:bodyPr anchor="t">
            <a:noAutofit/>
          </a:bodyPr>
          <a:lstStyle/>
          <a:p>
            <a:pPr algn="l">
              <a:lnSpc>
                <a:spcPct val="100000"/>
              </a:lnSpc>
            </a:pPr>
            <a:r>
              <a:rPr lang="en-US" sz="3670" b="1" dirty="0">
                <a:latin typeface="Arial" panose="020B0604020202020204" pitchFamily="34" charset="0"/>
                <a:ea typeface="Roboto" panose="02000000000000000000" pitchFamily="2" charset="0"/>
                <a:cs typeface="Arial" panose="020B0604020202020204" pitchFamily="34" charset="0"/>
              </a:rPr>
              <a:t>	                METHODS</a:t>
            </a:r>
            <a:br>
              <a:rPr lang="en-US" sz="3670" dirty="0">
                <a:solidFill>
                  <a:schemeClr val="bg1"/>
                </a:solidFill>
                <a:latin typeface="Arial" panose="020B0604020202020204" pitchFamily="34" charset="0"/>
                <a:ea typeface="Roboto" panose="02000000000000000000" pitchFamily="2" charset="0"/>
                <a:cs typeface="Arial" panose="020B0604020202020204" pitchFamily="34" charset="0"/>
              </a:rPr>
            </a:br>
            <a:r>
              <a:rPr lang="en-US" sz="2800" dirty="0">
                <a:effectLst/>
                <a:latin typeface="Times New Roman" panose="02020603050405020304" pitchFamily="18" charset="0"/>
                <a:ea typeface="Aptos" panose="020B0004020202020204" pitchFamily="34" charset="0"/>
              </a:rPr>
              <a:t>For these procedures the following steps were taken: an intravenous line was placed, and the patient was transported to the procedure room, where heart rate, blood pressure, and oxygen saturation were continuously monitored. After positioning the patient supine with the neck extended to the left, fluoroscopy and ultrasound were used to identify the transverse process of C6, the sympathetic chain, and surrounding anatomy, followed by sterile preparation with chlorhexidine and infiltration of the needle entry point with 1% lidocaine. Using an in-plane ultrasound-guided technique, a 25-gauge spinal needle was advanced anterior to the longus colli muscle, and after negative aspiration, a solution containing 5 mL of 0.75% bupivacaine, 1 mL of 1% lidocaine, and 1 mL of dexamethasone was injected without complications. These exact sequence of steps were followed for </a:t>
            </a:r>
            <a:r>
              <a:rPr lang="en-US" sz="2800" dirty="0">
                <a:latin typeface="Times New Roman" panose="02020603050405020304" pitchFamily="18" charset="0"/>
                <a:ea typeface="Aptos" panose="020B0004020202020204" pitchFamily="34" charset="0"/>
              </a:rPr>
              <a:t>one right-sided SGB and a subsequent left-</a:t>
            </a:r>
            <a:r>
              <a:rPr lang="en-US" sz="2800" dirty="0">
                <a:effectLst/>
                <a:latin typeface="Times New Roman" panose="02020603050405020304" pitchFamily="18" charset="0"/>
                <a:ea typeface="Aptos" panose="020B0004020202020204" pitchFamily="34" charset="0"/>
              </a:rPr>
              <a:t>sided SGB one week after followed by another left-sided SGB four months later.</a:t>
            </a:r>
            <a:endParaRPr lang="en-US" sz="2800" dirty="0">
              <a:solidFill>
                <a:schemeClr val="bg1"/>
              </a:solidFill>
              <a:latin typeface="Arial" panose="020B0604020202020204" pitchFamily="34" charset="0"/>
              <a:ea typeface="Roboto" panose="02000000000000000000" pitchFamily="2" charset="0"/>
              <a:cs typeface="Arial" panose="020B0604020202020204" pitchFamily="34" charset="0"/>
            </a:endParaRPr>
          </a:p>
        </p:txBody>
      </p:sp>
      <p:sp>
        <p:nvSpPr>
          <p:cNvPr id="2" name="Rectangle 1">
            <a:extLst>
              <a:ext uri="{FF2B5EF4-FFF2-40B4-BE49-F238E27FC236}">
                <a16:creationId xmlns:a16="http://schemas.microsoft.com/office/drawing/2014/main" id="{B0C5B857-0E51-4898-BAEF-B471D5E63813}"/>
              </a:ext>
            </a:extLst>
          </p:cNvPr>
          <p:cNvSpPr/>
          <p:nvPr/>
        </p:nvSpPr>
        <p:spPr>
          <a:xfrm>
            <a:off x="32131000" y="4526891"/>
            <a:ext cx="9779000" cy="20619109"/>
          </a:xfrm>
          <a:prstGeom prst="rect">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279400" tIns="488950" rIns="279400" rtlCol="0" anchor="t" anchorCtr="0"/>
          <a:lstStyle/>
          <a:p>
            <a:pPr>
              <a:spcAft>
                <a:spcPts val="917"/>
              </a:spcAft>
            </a:pPr>
            <a:endParaRPr lang="en-US" sz="2800" dirty="0">
              <a:solidFill>
                <a:prstClr val="black"/>
              </a:solidFill>
              <a:latin typeface="Times New Roman" panose="02020603050405020304" pitchFamily="18" charset="0"/>
              <a:cs typeface="Times New Roman" panose="02020603050405020304" pitchFamily="18" charset="0"/>
            </a:endParaRPr>
          </a:p>
          <a:p>
            <a:pPr>
              <a:spcAft>
                <a:spcPts val="917"/>
              </a:spcAft>
            </a:pPr>
            <a:endParaRPr lang="en-US" sz="2800" dirty="0">
              <a:solidFill>
                <a:prstClr val="black"/>
              </a:solidFill>
              <a:latin typeface="Times New Roman" panose="02020603050405020304" pitchFamily="18" charset="0"/>
              <a:cs typeface="Times New Roman" panose="02020603050405020304" pitchFamily="18" charset="0"/>
            </a:endParaRPr>
          </a:p>
          <a:p>
            <a:pPr>
              <a:spcAft>
                <a:spcPts val="917"/>
              </a:spcAft>
            </a:pPr>
            <a:r>
              <a:rPr lang="en-US" sz="2800" dirty="0">
                <a:solidFill>
                  <a:prstClr val="black"/>
                </a:solidFill>
                <a:latin typeface="Times New Roman" panose="02020603050405020304" pitchFamily="18" charset="0"/>
                <a:cs typeface="Times New Roman" panose="02020603050405020304" pitchFamily="18" charset="0"/>
              </a:rPr>
              <a:t>On subsequent follow up visits to the chronic pain clinic, this patient not only reported resolution of his gastrointestinal symptoms but also reported alleviation of his anxiety as well as complete resolution of his tachycardia with activity and exercise intolerance on his follow up visit about four months after his procedures. This case underscores the potential therapeutic role of stellate ganglion blocks in managing POTS, particularly in the context of post-COVID-19 dysautonomia.</a:t>
            </a:r>
          </a:p>
          <a:p>
            <a:pPr>
              <a:spcAft>
                <a:spcPts val="917"/>
              </a:spcAft>
            </a:pPr>
            <a:endParaRPr lang="en-US" sz="2800" dirty="0">
              <a:solidFill>
                <a:prstClr val="black"/>
              </a:solidFill>
              <a:latin typeface="Times New Roman" panose="02020603050405020304" pitchFamily="18" charset="0"/>
              <a:cs typeface="Times New Roman" panose="02020603050405020304" pitchFamily="18" charset="0"/>
            </a:endParaRPr>
          </a:p>
          <a:p>
            <a:pPr>
              <a:spcAft>
                <a:spcPts val="917"/>
              </a:spcAft>
            </a:pPr>
            <a:endParaRPr lang="en-US" sz="2800" dirty="0">
              <a:solidFill>
                <a:prstClr val="black"/>
              </a:solidFill>
              <a:latin typeface="Times New Roman" panose="02020603050405020304" pitchFamily="18" charset="0"/>
              <a:cs typeface="Times New Roman" panose="02020603050405020304" pitchFamily="18" charset="0"/>
            </a:endParaRPr>
          </a:p>
          <a:p>
            <a:pPr>
              <a:spcAft>
                <a:spcPts val="917"/>
              </a:spcAft>
            </a:pPr>
            <a:endParaRPr lang="en-US" sz="2800" dirty="0">
              <a:solidFill>
                <a:prstClr val="black"/>
              </a:solidFill>
              <a:latin typeface="Arial" panose="020B0604020202020204" pitchFamily="34" charset="0"/>
              <a:cs typeface="Arial" panose="020B0604020202020204" pitchFamily="34" charset="0"/>
            </a:endParaRPr>
          </a:p>
          <a:p>
            <a:pPr>
              <a:spcAft>
                <a:spcPts val="917"/>
              </a:spcAft>
            </a:pPr>
            <a:r>
              <a:rPr lang="en-US" sz="2800" dirty="0">
                <a:solidFill>
                  <a:prstClr val="black"/>
                </a:solidFill>
                <a:latin typeface="Times New Roman" panose="02020603050405020304" pitchFamily="18" charset="0"/>
                <a:cs typeface="Times New Roman" panose="02020603050405020304" pitchFamily="18" charset="0"/>
              </a:rPr>
              <a:t>POTS, which is characterized by autonomic dysfunction, can significantly impact quality of life, and its association with long COVID has brought increased attention to the need for effective treatments. Stellate ganglion blocks have traditionally been used for conditions such as complex regional pain syndrome and chronic pain. There are few indications for SGB outside of pain related sequelae, but the literature shown SGB’s utility in modulating sympathetic overactivity, which may play a role in POTS pathophysiology (4). There is sparse evidence of SGB’s in treating POTS symptoms in long COVID patients although their efficacy has been documented in recent years (5). In this patient, who developed POTS after multiple COVID-19 infections, SGB led to an improvement in symptoms, suggesting a potential pathway for symptom relief in similar cases while also demonstrating a unique case of a patient’s gastrointestinal symptoms and psychiatric symptoms also resolving as a result of SGB. While the precise mechanisms remain under investigation, this case adds to the growing body of evidence supporting the use of SGB as a novel intervention for autonomic disorders associated with long COVID. Further studies are needed to establish the long-term efficacy and safety of SGB in this patient population. </a:t>
            </a:r>
          </a:p>
        </p:txBody>
      </p:sp>
      <p:sp>
        <p:nvSpPr>
          <p:cNvPr id="18" name="Rectangle 17">
            <a:extLst>
              <a:ext uri="{FF2B5EF4-FFF2-40B4-BE49-F238E27FC236}">
                <a16:creationId xmlns:a16="http://schemas.microsoft.com/office/drawing/2014/main" id="{678733BE-059C-47B7-9415-5ADF2F3024F1}"/>
              </a:ext>
            </a:extLst>
          </p:cNvPr>
          <p:cNvSpPr/>
          <p:nvPr/>
        </p:nvSpPr>
        <p:spPr>
          <a:xfrm>
            <a:off x="8329987" y="1670"/>
            <a:ext cx="33528000" cy="4525219"/>
          </a:xfrm>
          <a:prstGeom prst="rect">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b="1" dirty="0">
                <a:solidFill>
                  <a:prstClr val="black"/>
                </a:solidFill>
                <a:latin typeface="Arial" panose="020B0604020202020204" pitchFamily="34" charset="0"/>
                <a:cs typeface="Arial" panose="020B0604020202020204" pitchFamily="34" charset="0"/>
              </a:rPr>
              <a:t>											</a:t>
            </a:r>
            <a:r>
              <a:rPr lang="en-US" sz="5400" b="1">
                <a:solidFill>
                  <a:prstClr val="black"/>
                </a:solidFill>
                <a:latin typeface="Arial" panose="020B0604020202020204" pitchFamily="34" charset="0"/>
                <a:cs typeface="Arial" panose="020B0604020202020204" pitchFamily="34" charset="0"/>
              </a:rPr>
              <a:t> </a:t>
            </a:r>
            <a:r>
              <a:rPr lang="en-US" sz="6600" b="1">
                <a:solidFill>
                  <a:prstClr val="black"/>
                </a:solidFill>
                <a:latin typeface="Arial" panose="020B0604020202020204" pitchFamily="34" charset="0"/>
                <a:cs typeface="Arial" panose="020B0604020202020204" pitchFamily="34" charset="0"/>
              </a:rPr>
              <a:t>Stellate </a:t>
            </a:r>
            <a:r>
              <a:rPr lang="en-US" sz="6600" b="1" dirty="0">
                <a:solidFill>
                  <a:prstClr val="black"/>
                </a:solidFill>
                <a:latin typeface="Arial" panose="020B0604020202020204" pitchFamily="34" charset="0"/>
                <a:cs typeface="Arial" panose="020B0604020202020204" pitchFamily="34" charset="0"/>
              </a:rPr>
              <a:t>Ganglion Block as a Novel Interventional Method to Treat 														Autonomic Dysautonomia in Chronic, Post-COVID Postural Orthostatic Tachycardia Syndrome: A Case Report</a:t>
            </a:r>
          </a:p>
          <a:p>
            <a:pPr algn="ctr"/>
            <a:r>
              <a:rPr lang="en-US" sz="4400" dirty="0">
                <a:solidFill>
                  <a:prstClr val="black"/>
                </a:solidFill>
                <a:latin typeface="Arial" panose="020B0604020202020204" pitchFamily="34" charset="0"/>
                <a:cs typeface="Arial" panose="020B0604020202020204" pitchFamily="34" charset="0"/>
              </a:rPr>
              <a:t>Thomas Oh, MD</a:t>
            </a:r>
            <a:r>
              <a:rPr lang="en-US" sz="4400" baseline="30000" dirty="0">
                <a:solidFill>
                  <a:prstClr val="black"/>
                </a:solidFill>
                <a:latin typeface="Arial" panose="020B0604020202020204" pitchFamily="34" charset="0"/>
                <a:cs typeface="Arial" panose="020B0604020202020204" pitchFamily="34" charset="0"/>
              </a:rPr>
              <a:t>1</a:t>
            </a:r>
            <a:r>
              <a:rPr lang="en-US" sz="4400" dirty="0">
                <a:solidFill>
                  <a:prstClr val="black"/>
                </a:solidFill>
                <a:latin typeface="Arial" panose="020B0604020202020204" pitchFamily="34" charset="0"/>
                <a:cs typeface="Arial" panose="020B0604020202020204" pitchFamily="34" charset="0"/>
              </a:rPr>
              <a:t>, Hamed </a:t>
            </a:r>
            <a:r>
              <a:rPr lang="en-US" sz="4400" dirty="0" err="1">
                <a:solidFill>
                  <a:prstClr val="black"/>
                </a:solidFill>
                <a:latin typeface="Arial" panose="020B0604020202020204" pitchFamily="34" charset="0"/>
                <a:cs typeface="Arial" panose="020B0604020202020204" pitchFamily="34" charset="0"/>
              </a:rPr>
              <a:t>Sadeghipour</a:t>
            </a:r>
            <a:r>
              <a:rPr lang="en-US" sz="4400" dirty="0">
                <a:solidFill>
                  <a:prstClr val="black"/>
                </a:solidFill>
                <a:latin typeface="Arial" panose="020B0604020202020204" pitchFamily="34" charset="0"/>
                <a:cs typeface="Arial" panose="020B0604020202020204" pitchFamily="34" charset="0"/>
              </a:rPr>
              <a:t>, MD</a:t>
            </a:r>
            <a:r>
              <a:rPr lang="en-US" sz="4400" baseline="30000" dirty="0">
                <a:solidFill>
                  <a:prstClr val="black"/>
                </a:solidFill>
                <a:latin typeface="Arial" panose="020B0604020202020204" pitchFamily="34" charset="0"/>
                <a:cs typeface="Arial" panose="020B0604020202020204" pitchFamily="34" charset="0"/>
              </a:rPr>
              <a:t>1</a:t>
            </a:r>
          </a:p>
          <a:p>
            <a:pPr algn="ctr"/>
            <a:r>
              <a:rPr lang="en-US" sz="4400" i="1" dirty="0">
                <a:solidFill>
                  <a:prstClr val="black"/>
                </a:solidFill>
                <a:latin typeface="Arial" panose="020B0604020202020204" pitchFamily="34" charset="0"/>
                <a:cs typeface="Arial" panose="020B0604020202020204" pitchFamily="34" charset="0"/>
              </a:rPr>
              <a:t>(1) Department of Anesthesiology and Critical Care, St. Louis University Hospital , St. Louis</a:t>
            </a:r>
          </a:p>
        </p:txBody>
      </p:sp>
      <p:sp>
        <p:nvSpPr>
          <p:cNvPr id="21" name="Rectangle 20">
            <a:extLst>
              <a:ext uri="{FF2B5EF4-FFF2-40B4-BE49-F238E27FC236}">
                <a16:creationId xmlns:a16="http://schemas.microsoft.com/office/drawing/2014/main" id="{678733BE-059C-47B7-9415-5ADF2F3024F1}"/>
              </a:ext>
            </a:extLst>
          </p:cNvPr>
          <p:cNvSpPr/>
          <p:nvPr/>
        </p:nvSpPr>
        <p:spPr>
          <a:xfrm>
            <a:off x="18160999" y="20894263"/>
            <a:ext cx="13970002" cy="4251739"/>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Ins="4260850" rtlCol="0" anchor="ctr"/>
          <a:lstStyle/>
          <a:p>
            <a:endParaRPr lang="en-US" sz="4583" dirty="0">
              <a:solidFill>
                <a:prstClr val="black"/>
              </a:solidFill>
              <a:latin typeface="Arial" panose="020B0604020202020204" pitchFamily="34" charset="0"/>
              <a:cs typeface="Arial" panose="020B0604020202020204" pitchFamily="34" charset="0"/>
            </a:endParaRPr>
          </a:p>
        </p:txBody>
      </p:sp>
      <p:sp>
        <p:nvSpPr>
          <p:cNvPr id="14" name="TextBox 13">
            <a:extLst>
              <a:ext uri="{FF2B5EF4-FFF2-40B4-BE49-F238E27FC236}">
                <a16:creationId xmlns:a16="http://schemas.microsoft.com/office/drawing/2014/main" id="{D060F617-9634-D117-83AF-6D2F05580AA9}"/>
              </a:ext>
            </a:extLst>
          </p:cNvPr>
          <p:cNvSpPr txBox="1"/>
          <p:nvPr/>
        </p:nvSpPr>
        <p:spPr>
          <a:xfrm>
            <a:off x="18160998" y="20878505"/>
            <a:ext cx="13970002" cy="4659224"/>
          </a:xfrm>
          <a:prstGeom prst="rect">
            <a:avLst/>
          </a:prstGeom>
          <a:noFill/>
        </p:spPr>
        <p:txBody>
          <a:bodyPr wrap="square" rtlCol="0">
            <a:spAutoFit/>
          </a:bodyPr>
          <a:lstStyle/>
          <a:p>
            <a:r>
              <a:rPr lang="en-US" sz="3670" dirty="0">
                <a:latin typeface="Arial" panose="020B0604020202020204" pitchFamily="34" charset="0"/>
                <a:cs typeface="Arial" panose="020B0604020202020204" pitchFamily="34" charset="0"/>
              </a:rPr>
              <a:t>References</a:t>
            </a:r>
          </a:p>
          <a:p>
            <a:pPr marL="342900" marR="0" lvl="0" indent="-342900">
              <a:lnSpc>
                <a:spcPct val="107000"/>
              </a:lnSpc>
              <a:buFont typeface="+mj-lt"/>
              <a:buAutoNum type="arabicPeriod"/>
            </a:pPr>
            <a:r>
              <a:rPr lang="en-US" sz="2000" kern="100" dirty="0" err="1">
                <a:effectLst/>
                <a:latin typeface="Arial" panose="020B0604020202020204" pitchFamily="34" charset="0"/>
                <a:ea typeface="Aptos" panose="020B0004020202020204" pitchFamily="34" charset="0"/>
                <a:cs typeface="Arial" panose="020B0604020202020204" pitchFamily="34" charset="0"/>
              </a:rPr>
              <a:t>Fedorowski</a:t>
            </a:r>
            <a:r>
              <a:rPr lang="en-US" sz="2000" kern="100" dirty="0">
                <a:effectLst/>
                <a:latin typeface="Arial" panose="020B0604020202020204" pitchFamily="34" charset="0"/>
                <a:ea typeface="Aptos" panose="020B0004020202020204" pitchFamily="34" charset="0"/>
                <a:cs typeface="Arial" panose="020B0604020202020204" pitchFamily="34" charset="0"/>
              </a:rPr>
              <a:t> A. Postural orthostatic tachycardia syndrome: clinical presentation, etiology and management. </a:t>
            </a:r>
            <a:r>
              <a:rPr lang="en-US" sz="2000" i="1" kern="100" dirty="0">
                <a:effectLst/>
                <a:latin typeface="Arial" panose="020B0604020202020204" pitchFamily="34" charset="0"/>
                <a:ea typeface="Aptos" panose="020B0004020202020204" pitchFamily="34" charset="0"/>
                <a:cs typeface="Arial" panose="020B0604020202020204" pitchFamily="34" charset="0"/>
              </a:rPr>
              <a:t>J Intern Med</a:t>
            </a:r>
            <a:r>
              <a:rPr lang="en-US" sz="2000" kern="100" dirty="0">
                <a:effectLst/>
                <a:latin typeface="Arial" panose="020B0604020202020204" pitchFamily="34" charset="0"/>
                <a:ea typeface="Aptos" panose="020B0004020202020204" pitchFamily="34" charset="0"/>
                <a:cs typeface="Arial" panose="020B0604020202020204" pitchFamily="34" charset="0"/>
              </a:rPr>
              <a:t>. 2019;285(4):352-366. doi:10.1111/joim.12852</a:t>
            </a:r>
          </a:p>
          <a:p>
            <a:pPr marL="342900" marR="0" lvl="0" indent="-342900">
              <a:lnSpc>
                <a:spcPct val="107000"/>
              </a:lnSpc>
              <a:buFont typeface="+mj-lt"/>
              <a:buAutoNum type="arabicPeriod"/>
            </a:pPr>
            <a:r>
              <a:rPr lang="en-US" sz="2000" kern="100" dirty="0">
                <a:effectLst/>
                <a:latin typeface="Arial" panose="020B0604020202020204" pitchFamily="34" charset="0"/>
                <a:ea typeface="Aptos" panose="020B0004020202020204" pitchFamily="34" charset="0"/>
                <a:cs typeface="Arial" panose="020B0604020202020204" pitchFamily="34" charset="0"/>
              </a:rPr>
              <a:t>Zhao S, Tran VH. Postural Orthostatic Tachycardia Syndrome. In: </a:t>
            </a:r>
            <a:r>
              <a:rPr lang="en-US" sz="2000" i="1" kern="100" dirty="0" err="1">
                <a:effectLst/>
                <a:latin typeface="Arial" panose="020B0604020202020204" pitchFamily="34" charset="0"/>
                <a:ea typeface="Aptos" panose="020B0004020202020204" pitchFamily="34" charset="0"/>
                <a:cs typeface="Arial" panose="020B0604020202020204" pitchFamily="34" charset="0"/>
              </a:rPr>
              <a:t>StatPearls</a:t>
            </a:r>
            <a:r>
              <a:rPr lang="en-US" sz="2000" kern="100" dirty="0">
                <a:effectLst/>
                <a:latin typeface="Arial" panose="020B0604020202020204" pitchFamily="34" charset="0"/>
                <a:ea typeface="Aptos" panose="020B0004020202020204" pitchFamily="34" charset="0"/>
                <a:cs typeface="Arial" panose="020B0604020202020204" pitchFamily="34" charset="0"/>
              </a:rPr>
              <a:t>. Treasure Island (FL): </a:t>
            </a:r>
            <a:r>
              <a:rPr lang="en-US" sz="2000" kern="100" dirty="0" err="1">
                <a:effectLst/>
                <a:latin typeface="Arial" panose="020B0604020202020204" pitchFamily="34" charset="0"/>
                <a:ea typeface="Aptos" panose="020B0004020202020204" pitchFamily="34" charset="0"/>
                <a:cs typeface="Arial" panose="020B0604020202020204" pitchFamily="34" charset="0"/>
              </a:rPr>
              <a:t>StatPearls</a:t>
            </a:r>
            <a:r>
              <a:rPr lang="en-US" sz="2000" kern="100" dirty="0">
                <a:effectLst/>
                <a:latin typeface="Arial" panose="020B0604020202020204" pitchFamily="34" charset="0"/>
                <a:ea typeface="Aptos" panose="020B0004020202020204" pitchFamily="34" charset="0"/>
                <a:cs typeface="Arial" panose="020B0604020202020204" pitchFamily="34" charset="0"/>
              </a:rPr>
              <a:t> Publishing; August 7, 2023.</a:t>
            </a:r>
          </a:p>
          <a:p>
            <a:pPr marL="342900" marR="0" lvl="0" indent="-342900">
              <a:lnSpc>
                <a:spcPct val="107000"/>
              </a:lnSpc>
              <a:buFont typeface="+mj-lt"/>
              <a:buAutoNum type="arabicPeriod"/>
            </a:pPr>
            <a:r>
              <a:rPr lang="en-US" sz="2000" kern="100" dirty="0">
                <a:effectLst/>
                <a:latin typeface="Arial" panose="020B0604020202020204" pitchFamily="34" charset="0"/>
                <a:ea typeface="Aptos" panose="020B0004020202020204" pitchFamily="34" charset="0"/>
                <a:cs typeface="Arial" panose="020B0604020202020204" pitchFamily="34" charset="0"/>
              </a:rPr>
              <a:t>Mallick D, Goyal L, Chourasia P, Zapata MR, Yashi K, Surani S. COVID-19 Induced Postural Orthostatic Tachycardia Syndrome (POTS): A Review. </a:t>
            </a:r>
            <a:r>
              <a:rPr lang="en-US" sz="2000" kern="100" dirty="0" err="1">
                <a:effectLst/>
                <a:latin typeface="Arial" panose="020B0604020202020204" pitchFamily="34" charset="0"/>
                <a:ea typeface="Aptos" panose="020B0004020202020204" pitchFamily="34" charset="0"/>
                <a:cs typeface="Arial" panose="020B0604020202020204" pitchFamily="34" charset="0"/>
              </a:rPr>
              <a:t>Cureus</a:t>
            </a:r>
            <a:r>
              <a:rPr lang="en-US" sz="2000" kern="100" dirty="0">
                <a:effectLst/>
                <a:latin typeface="Arial" panose="020B0604020202020204" pitchFamily="34" charset="0"/>
                <a:ea typeface="Aptos" panose="020B0004020202020204" pitchFamily="34" charset="0"/>
                <a:cs typeface="Arial" panose="020B0604020202020204" pitchFamily="34" charset="0"/>
              </a:rPr>
              <a:t>. 2023 Mar 31;15(3):e36955. </a:t>
            </a:r>
            <a:r>
              <a:rPr lang="en-US" sz="2000" kern="100" dirty="0" err="1">
                <a:effectLst/>
                <a:latin typeface="Arial" panose="020B0604020202020204" pitchFamily="34" charset="0"/>
                <a:ea typeface="Aptos" panose="020B0004020202020204" pitchFamily="34" charset="0"/>
                <a:cs typeface="Arial" panose="020B0604020202020204" pitchFamily="34" charset="0"/>
              </a:rPr>
              <a:t>doi</a:t>
            </a:r>
            <a:r>
              <a:rPr lang="en-US" sz="2000" kern="100" dirty="0">
                <a:effectLst/>
                <a:latin typeface="Arial" panose="020B0604020202020204" pitchFamily="34" charset="0"/>
                <a:ea typeface="Aptos" panose="020B0004020202020204" pitchFamily="34" charset="0"/>
                <a:cs typeface="Arial" panose="020B0604020202020204" pitchFamily="34" charset="0"/>
              </a:rPr>
              <a:t>: 10.7759/cureus.36955. PMID: 37009342; PMCID: PMC10065129.</a:t>
            </a:r>
          </a:p>
          <a:p>
            <a:pPr marL="342900" marR="0" lvl="0" indent="-342900">
              <a:lnSpc>
                <a:spcPct val="107000"/>
              </a:lnSpc>
              <a:buFont typeface="+mj-lt"/>
              <a:buAutoNum type="arabicPeriod"/>
            </a:pPr>
            <a:r>
              <a:rPr lang="en-US" sz="2000" kern="100" dirty="0">
                <a:effectLst/>
                <a:latin typeface="Arial" panose="020B0604020202020204" pitchFamily="34" charset="0"/>
                <a:ea typeface="Aptos" panose="020B0004020202020204" pitchFamily="34" charset="0"/>
                <a:cs typeface="Arial" panose="020B0604020202020204" pitchFamily="34" charset="0"/>
              </a:rPr>
              <a:t>Feigin G, Velasco Figueroa S, </a:t>
            </a:r>
            <a:r>
              <a:rPr lang="en-US" sz="2000" kern="100" dirty="0" err="1">
                <a:effectLst/>
                <a:latin typeface="Arial" panose="020B0604020202020204" pitchFamily="34" charset="0"/>
                <a:ea typeface="Aptos" panose="020B0004020202020204" pitchFamily="34" charset="0"/>
                <a:cs typeface="Arial" panose="020B0604020202020204" pitchFamily="34" charset="0"/>
              </a:rPr>
              <a:t>Englesakis</a:t>
            </a:r>
            <a:r>
              <a:rPr lang="en-US" sz="2000" kern="100" dirty="0">
                <a:effectLst/>
                <a:latin typeface="Arial" panose="020B0604020202020204" pitchFamily="34" charset="0"/>
                <a:ea typeface="Aptos" panose="020B0004020202020204" pitchFamily="34" charset="0"/>
                <a:cs typeface="Arial" panose="020B0604020202020204" pitchFamily="34" charset="0"/>
              </a:rPr>
              <a:t> MF, D'Souza R, </a:t>
            </a:r>
            <a:r>
              <a:rPr lang="en-US" sz="2000" kern="100" dirty="0" err="1">
                <a:effectLst/>
                <a:latin typeface="Arial" panose="020B0604020202020204" pitchFamily="34" charset="0"/>
                <a:ea typeface="Aptos" panose="020B0004020202020204" pitchFamily="34" charset="0"/>
                <a:cs typeface="Arial" panose="020B0604020202020204" pitchFamily="34" charset="0"/>
              </a:rPr>
              <a:t>Hoydonckx</a:t>
            </a:r>
            <a:r>
              <a:rPr lang="en-US" sz="2000" kern="100" dirty="0">
                <a:effectLst/>
                <a:latin typeface="Arial" panose="020B0604020202020204" pitchFamily="34" charset="0"/>
                <a:ea typeface="Aptos" panose="020B0004020202020204" pitchFamily="34" charset="0"/>
                <a:cs typeface="Arial" panose="020B0604020202020204" pitchFamily="34" charset="0"/>
              </a:rPr>
              <a:t> Y, Bhatia A. Stellate ganglion block for non-pain indications: a scoping review. </a:t>
            </a:r>
            <a:r>
              <a:rPr lang="en-US" sz="2000" i="1" kern="100" dirty="0">
                <a:effectLst/>
                <a:latin typeface="Arial" panose="020B0604020202020204" pitchFamily="34" charset="0"/>
                <a:ea typeface="Aptos" panose="020B0004020202020204" pitchFamily="34" charset="0"/>
                <a:cs typeface="Arial" panose="020B0604020202020204" pitchFamily="34" charset="0"/>
              </a:rPr>
              <a:t>Pain Med</a:t>
            </a:r>
            <a:r>
              <a:rPr lang="en-US" sz="2000" kern="100" dirty="0">
                <a:effectLst/>
                <a:latin typeface="Arial" panose="020B0604020202020204" pitchFamily="34" charset="0"/>
                <a:ea typeface="Aptos" panose="020B0004020202020204" pitchFamily="34" charset="0"/>
                <a:cs typeface="Arial" panose="020B0604020202020204" pitchFamily="34" charset="0"/>
              </a:rPr>
              <a:t>. 2023;24(7):775-781. doi:10.1093/pm/pnad011</a:t>
            </a:r>
          </a:p>
          <a:p>
            <a:pPr marL="342900" marR="0" lvl="0" indent="-342900">
              <a:lnSpc>
                <a:spcPct val="107000"/>
              </a:lnSpc>
              <a:spcAft>
                <a:spcPts val="800"/>
              </a:spcAft>
              <a:buFont typeface="+mj-lt"/>
              <a:buAutoNum type="arabicPeriod"/>
            </a:pPr>
            <a:r>
              <a:rPr lang="en-US" sz="2000" kern="100" dirty="0">
                <a:effectLst/>
                <a:latin typeface="Arial" panose="020B0604020202020204" pitchFamily="34" charset="0"/>
                <a:ea typeface="Aptos" panose="020B0004020202020204" pitchFamily="34" charset="0"/>
                <a:cs typeface="Arial" panose="020B0604020202020204" pitchFamily="34" charset="0"/>
              </a:rPr>
              <a:t>Liu LD, </a:t>
            </a:r>
            <a:r>
              <a:rPr lang="en-US" sz="2000" kern="100" dirty="0" err="1">
                <a:effectLst/>
                <a:latin typeface="Arial" panose="020B0604020202020204" pitchFamily="34" charset="0"/>
                <a:ea typeface="Aptos" panose="020B0004020202020204" pitchFamily="34" charset="0"/>
                <a:cs typeface="Arial" panose="020B0604020202020204" pitchFamily="34" charset="0"/>
              </a:rPr>
              <a:t>Duricka</a:t>
            </a:r>
            <a:r>
              <a:rPr lang="en-US" sz="2000" kern="100" dirty="0">
                <a:effectLst/>
                <a:latin typeface="Arial" panose="020B0604020202020204" pitchFamily="34" charset="0"/>
                <a:ea typeface="Aptos" panose="020B0004020202020204" pitchFamily="34" charset="0"/>
                <a:cs typeface="Arial" panose="020B0604020202020204" pitchFamily="34" charset="0"/>
              </a:rPr>
              <a:t> DL. Stellate ganglion block reduces symptoms of long COVID: a case series. J </a:t>
            </a:r>
            <a:r>
              <a:rPr lang="en-US" sz="2000" kern="100" dirty="0" err="1">
                <a:effectLst/>
                <a:latin typeface="Arial" panose="020B0604020202020204" pitchFamily="34" charset="0"/>
                <a:ea typeface="Aptos" panose="020B0004020202020204" pitchFamily="34" charset="0"/>
                <a:cs typeface="Arial" panose="020B0604020202020204" pitchFamily="34" charset="0"/>
              </a:rPr>
              <a:t>Neuroimmunol</a:t>
            </a:r>
            <a:r>
              <a:rPr lang="en-US" sz="2000" kern="100" dirty="0">
                <a:effectLst/>
                <a:latin typeface="Arial" panose="020B0604020202020204" pitchFamily="34" charset="0"/>
                <a:ea typeface="Aptos" panose="020B0004020202020204" pitchFamily="34" charset="0"/>
                <a:cs typeface="Arial" panose="020B0604020202020204" pitchFamily="34" charset="0"/>
              </a:rPr>
              <a:t>. (2022) 362:577784. 10.1016/j.jneuroim.2021.577784</a:t>
            </a:r>
          </a:p>
          <a:p>
            <a:endParaRPr lang="en-US" dirty="0"/>
          </a:p>
        </p:txBody>
      </p:sp>
      <p:pic>
        <p:nvPicPr>
          <p:cNvPr id="20" name="Picture 19">
            <a:extLst>
              <a:ext uri="{FF2B5EF4-FFF2-40B4-BE49-F238E27FC236}">
                <a16:creationId xmlns:a16="http://schemas.microsoft.com/office/drawing/2014/main" id="{C3428125-C42A-4A5B-4AC3-699D54D92ABA}"/>
              </a:ext>
            </a:extLst>
          </p:cNvPr>
          <p:cNvPicPr>
            <a:picLocks noChangeAspect="1"/>
          </p:cNvPicPr>
          <p:nvPr/>
        </p:nvPicPr>
        <p:blipFill>
          <a:blip r:embed="rId3"/>
          <a:stretch>
            <a:fillRect/>
          </a:stretch>
        </p:blipFill>
        <p:spPr>
          <a:xfrm>
            <a:off x="25488497" y="11182449"/>
            <a:ext cx="6095421" cy="4515900"/>
          </a:xfrm>
          <a:prstGeom prst="rect">
            <a:avLst/>
          </a:prstGeom>
        </p:spPr>
      </p:pic>
      <p:pic>
        <p:nvPicPr>
          <p:cNvPr id="25" name="Picture 24">
            <a:extLst>
              <a:ext uri="{FF2B5EF4-FFF2-40B4-BE49-F238E27FC236}">
                <a16:creationId xmlns:a16="http://schemas.microsoft.com/office/drawing/2014/main" id="{93EF1883-F4D6-ADA1-141E-B955EC0C5396}"/>
              </a:ext>
            </a:extLst>
          </p:cNvPr>
          <p:cNvPicPr>
            <a:picLocks noChangeAspect="1"/>
          </p:cNvPicPr>
          <p:nvPr/>
        </p:nvPicPr>
        <p:blipFill>
          <a:blip r:embed="rId4"/>
          <a:stretch>
            <a:fillRect/>
          </a:stretch>
        </p:blipFill>
        <p:spPr>
          <a:xfrm>
            <a:off x="18707088" y="11148686"/>
            <a:ext cx="6386900" cy="4531658"/>
          </a:xfrm>
          <a:prstGeom prst="rect">
            <a:avLst/>
          </a:prstGeom>
        </p:spPr>
      </p:pic>
      <p:sp>
        <p:nvSpPr>
          <p:cNvPr id="4" name="TextBox 3">
            <a:extLst>
              <a:ext uri="{FF2B5EF4-FFF2-40B4-BE49-F238E27FC236}">
                <a16:creationId xmlns:a16="http://schemas.microsoft.com/office/drawing/2014/main" id="{69B1F242-1CD2-4D32-3F96-77A9ADC2C356}"/>
              </a:ext>
            </a:extLst>
          </p:cNvPr>
          <p:cNvSpPr txBox="1"/>
          <p:nvPr/>
        </p:nvSpPr>
        <p:spPr>
          <a:xfrm>
            <a:off x="8381995" y="4550655"/>
            <a:ext cx="9779000" cy="1049070"/>
          </a:xfrm>
          <a:prstGeom prst="rect">
            <a:avLst/>
          </a:prstGeom>
          <a:solidFill>
            <a:schemeClr val="accent5"/>
          </a:solidFill>
        </p:spPr>
        <p:txBody>
          <a:bodyPr wrap="square" rtlCol="0">
            <a:spAutoFit/>
          </a:bodyPr>
          <a:lstStyle/>
          <a:p>
            <a:pPr marL="0" marR="0" lvl="0" indent="0" algn="ctr" defTabSz="457200" rtl="0" eaLnBrk="1" fontAlgn="auto" latinLnBrk="0" hangingPunct="1">
              <a:lnSpc>
                <a:spcPct val="100000"/>
              </a:lnSpc>
              <a:spcBef>
                <a:spcPts val="0"/>
              </a:spcBef>
              <a:spcAft>
                <a:spcPts val="917"/>
              </a:spcAft>
              <a:buClrTx/>
              <a:buSzTx/>
              <a:buFontTx/>
              <a:buNone/>
              <a:tabLst/>
              <a:defRPr/>
            </a:pPr>
            <a:r>
              <a:rPr kumimoji="0" lang="en-US" sz="3667"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INTRODUCTION</a:t>
            </a:r>
          </a:p>
          <a:p>
            <a:endParaRPr lang="en-US" dirty="0"/>
          </a:p>
        </p:txBody>
      </p:sp>
      <p:sp>
        <p:nvSpPr>
          <p:cNvPr id="6" name="TextBox 5">
            <a:extLst>
              <a:ext uri="{FF2B5EF4-FFF2-40B4-BE49-F238E27FC236}">
                <a16:creationId xmlns:a16="http://schemas.microsoft.com/office/drawing/2014/main" id="{FD670999-29A9-0EE3-AC05-416069485546}"/>
              </a:ext>
            </a:extLst>
          </p:cNvPr>
          <p:cNvSpPr txBox="1"/>
          <p:nvPr/>
        </p:nvSpPr>
        <p:spPr>
          <a:xfrm>
            <a:off x="8381995" y="14235065"/>
            <a:ext cx="9779000" cy="1049070"/>
          </a:xfrm>
          <a:prstGeom prst="rect">
            <a:avLst/>
          </a:prstGeom>
          <a:solidFill>
            <a:schemeClr val="accent5"/>
          </a:solidFill>
        </p:spPr>
        <p:txBody>
          <a:bodyPr wrap="square" rtlCol="0">
            <a:spAutoFit/>
          </a:bodyPr>
          <a:lstStyle/>
          <a:p>
            <a:pPr marL="0" marR="0" lvl="0" indent="0" algn="ctr" defTabSz="457200" rtl="0" eaLnBrk="1" fontAlgn="auto" latinLnBrk="0" hangingPunct="1">
              <a:lnSpc>
                <a:spcPct val="100000"/>
              </a:lnSpc>
              <a:spcBef>
                <a:spcPts val="0"/>
              </a:spcBef>
              <a:spcAft>
                <a:spcPts val="917"/>
              </a:spcAft>
              <a:buClrTx/>
              <a:buSzTx/>
              <a:buFontTx/>
              <a:buNone/>
              <a:tabLst/>
              <a:defRPr/>
            </a:pPr>
            <a:r>
              <a:rPr lang="en-US" sz="3667" b="1" dirty="0">
                <a:solidFill>
                  <a:prstClr val="black"/>
                </a:solidFill>
                <a:latin typeface="Arial" panose="020B0604020202020204" pitchFamily="34" charset="0"/>
                <a:cs typeface="Arial" panose="020B0604020202020204" pitchFamily="34" charset="0"/>
              </a:rPr>
              <a:t>CASE REPORT</a:t>
            </a:r>
            <a:endParaRPr kumimoji="0" lang="en-US" sz="3667"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endParaRPr lang="en-US" dirty="0"/>
          </a:p>
        </p:txBody>
      </p:sp>
      <p:sp>
        <p:nvSpPr>
          <p:cNvPr id="7" name="TextBox 6">
            <a:extLst>
              <a:ext uri="{FF2B5EF4-FFF2-40B4-BE49-F238E27FC236}">
                <a16:creationId xmlns:a16="http://schemas.microsoft.com/office/drawing/2014/main" id="{CEC61267-C2D1-565B-6E74-4F6CCA39BF95}"/>
              </a:ext>
            </a:extLst>
          </p:cNvPr>
          <p:cNvSpPr txBox="1"/>
          <p:nvPr/>
        </p:nvSpPr>
        <p:spPr>
          <a:xfrm>
            <a:off x="32130997" y="4526889"/>
            <a:ext cx="9778996" cy="1069574"/>
          </a:xfrm>
          <a:prstGeom prst="rect">
            <a:avLst/>
          </a:prstGeom>
          <a:solidFill>
            <a:schemeClr val="accent5"/>
          </a:solidFill>
        </p:spPr>
        <p:txBody>
          <a:bodyPr wrap="square" rtlCol="0">
            <a:spAutoFit/>
          </a:bodyPr>
          <a:lstStyle/>
          <a:p>
            <a:pPr marL="0" marR="0" lvl="0" indent="0" algn="ctr" defTabSz="457200" rtl="0" eaLnBrk="1" fontAlgn="auto" latinLnBrk="0" hangingPunct="1">
              <a:lnSpc>
                <a:spcPct val="100000"/>
              </a:lnSpc>
              <a:spcBef>
                <a:spcPts val="0"/>
              </a:spcBef>
              <a:spcAft>
                <a:spcPts val="917"/>
              </a:spcAft>
              <a:buClrTx/>
              <a:buSzTx/>
              <a:buFontTx/>
              <a:buNone/>
              <a:tabLst/>
              <a:defRPr/>
            </a:pPr>
            <a:r>
              <a:rPr kumimoji="0" lang="en-US" sz="3667"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RESULTS</a:t>
            </a:r>
          </a:p>
          <a:p>
            <a:endParaRPr lang="en-US" dirty="0"/>
          </a:p>
        </p:txBody>
      </p:sp>
      <p:sp>
        <p:nvSpPr>
          <p:cNvPr id="8" name="TextBox 7">
            <a:extLst>
              <a:ext uri="{FF2B5EF4-FFF2-40B4-BE49-F238E27FC236}">
                <a16:creationId xmlns:a16="http://schemas.microsoft.com/office/drawing/2014/main" id="{2D5ED1FC-6EA3-EA20-6B39-8CFCA0D4F20F}"/>
              </a:ext>
            </a:extLst>
          </p:cNvPr>
          <p:cNvSpPr txBox="1"/>
          <p:nvPr/>
        </p:nvSpPr>
        <p:spPr>
          <a:xfrm>
            <a:off x="32130993" y="9705522"/>
            <a:ext cx="9779000" cy="1049070"/>
          </a:xfrm>
          <a:prstGeom prst="rect">
            <a:avLst/>
          </a:prstGeom>
          <a:solidFill>
            <a:schemeClr val="accent5"/>
          </a:solidFill>
        </p:spPr>
        <p:txBody>
          <a:bodyPr wrap="square" rtlCol="0">
            <a:spAutoFit/>
          </a:bodyPr>
          <a:lstStyle/>
          <a:p>
            <a:pPr marL="0" marR="0" lvl="0" indent="0" algn="ctr" defTabSz="457200" rtl="0" eaLnBrk="1" fontAlgn="auto" latinLnBrk="0" hangingPunct="1">
              <a:lnSpc>
                <a:spcPct val="100000"/>
              </a:lnSpc>
              <a:spcBef>
                <a:spcPts val="0"/>
              </a:spcBef>
              <a:spcAft>
                <a:spcPts val="917"/>
              </a:spcAft>
              <a:buClrTx/>
              <a:buSzTx/>
              <a:buFontTx/>
              <a:buNone/>
              <a:tabLst/>
              <a:defRPr/>
            </a:pPr>
            <a:r>
              <a:rPr kumimoji="0" lang="en-US" sz="3667"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DISCUSSION</a:t>
            </a:r>
          </a:p>
          <a:p>
            <a:endParaRPr lang="en-US" dirty="0"/>
          </a:p>
        </p:txBody>
      </p:sp>
      <p:sp>
        <p:nvSpPr>
          <p:cNvPr id="9" name="TextBox 8">
            <a:extLst>
              <a:ext uri="{FF2B5EF4-FFF2-40B4-BE49-F238E27FC236}">
                <a16:creationId xmlns:a16="http://schemas.microsoft.com/office/drawing/2014/main" id="{2F93F94E-6624-F08D-734F-267684FA9F41}"/>
              </a:ext>
            </a:extLst>
          </p:cNvPr>
          <p:cNvSpPr txBox="1"/>
          <p:nvPr/>
        </p:nvSpPr>
        <p:spPr>
          <a:xfrm>
            <a:off x="25488497" y="15969032"/>
            <a:ext cx="6095421" cy="1477328"/>
          </a:xfrm>
          <a:prstGeom prst="rect">
            <a:avLst/>
          </a:prstGeom>
          <a:solidFill>
            <a:schemeClr val="accent2">
              <a:lumMod val="60000"/>
              <a:lumOff val="40000"/>
            </a:schemeClr>
          </a:solidFill>
        </p:spPr>
        <p:txBody>
          <a:bodyPr wrap="square" rtlCol="0">
            <a:spAutoFit/>
          </a:bodyPr>
          <a:lstStyle/>
          <a:p>
            <a:r>
              <a:rPr lang="en-US" dirty="0"/>
              <a:t>Typical ultrasonographic view of major blood vessels and landmarks when performing a SGB. The * denotes the location of the stellate ganglion below the carotid artery (CA). </a:t>
            </a:r>
            <a:r>
              <a:rPr lang="en-US" i="1" dirty="0"/>
              <a:t>(IJV- internal jugular vein, LCM- longus colli muscle, TP- transverse process, SCMM- sternocleidomastoid muscle)</a:t>
            </a:r>
          </a:p>
        </p:txBody>
      </p:sp>
      <p:sp>
        <p:nvSpPr>
          <p:cNvPr id="10" name="TextBox 9">
            <a:extLst>
              <a:ext uri="{FF2B5EF4-FFF2-40B4-BE49-F238E27FC236}">
                <a16:creationId xmlns:a16="http://schemas.microsoft.com/office/drawing/2014/main" id="{CFBBED19-580E-73B4-DFF7-42D219C190B8}"/>
              </a:ext>
            </a:extLst>
          </p:cNvPr>
          <p:cNvSpPr txBox="1"/>
          <p:nvPr/>
        </p:nvSpPr>
        <p:spPr>
          <a:xfrm>
            <a:off x="18707088" y="15964007"/>
            <a:ext cx="6386899" cy="923330"/>
          </a:xfrm>
          <a:prstGeom prst="rect">
            <a:avLst/>
          </a:prstGeom>
          <a:solidFill>
            <a:schemeClr val="accent2">
              <a:lumMod val="60000"/>
              <a:lumOff val="40000"/>
            </a:schemeClr>
          </a:solidFill>
        </p:spPr>
        <p:txBody>
          <a:bodyPr wrap="square" rtlCol="0">
            <a:spAutoFit/>
          </a:bodyPr>
          <a:lstStyle/>
          <a:p>
            <a:r>
              <a:rPr lang="en-US" dirty="0"/>
              <a:t>Fluoroscopic view of C6 target from an anterior perspective with a needle trajectory aimed slightly medial to avoid the carotid artery and trachea.</a:t>
            </a:r>
            <a:endParaRPr lang="en-US" i="1" dirty="0"/>
          </a:p>
        </p:txBody>
      </p:sp>
      <p:pic>
        <p:nvPicPr>
          <p:cNvPr id="15" name="Picture 14">
            <a:extLst>
              <a:ext uri="{FF2B5EF4-FFF2-40B4-BE49-F238E27FC236}">
                <a16:creationId xmlns:a16="http://schemas.microsoft.com/office/drawing/2014/main" id="{5E96E96D-FD8B-F703-4879-D1A2D471250A}"/>
              </a:ext>
            </a:extLst>
          </p:cNvPr>
          <p:cNvPicPr>
            <a:picLocks noChangeAspect="1"/>
          </p:cNvPicPr>
          <p:nvPr/>
        </p:nvPicPr>
        <p:blipFill>
          <a:blip r:embed="rId5"/>
          <a:stretch>
            <a:fillRect/>
          </a:stretch>
        </p:blipFill>
        <p:spPr>
          <a:xfrm>
            <a:off x="19337309" y="17353138"/>
            <a:ext cx="3728518" cy="2741475"/>
          </a:xfrm>
          <a:prstGeom prst="rect">
            <a:avLst/>
          </a:prstGeom>
        </p:spPr>
      </p:pic>
      <p:sp>
        <p:nvSpPr>
          <p:cNvPr id="17" name="TextBox 16">
            <a:extLst>
              <a:ext uri="{FF2B5EF4-FFF2-40B4-BE49-F238E27FC236}">
                <a16:creationId xmlns:a16="http://schemas.microsoft.com/office/drawing/2014/main" id="{59FB9A6E-7C99-A912-0BBF-643F087CC4E2}"/>
              </a:ext>
            </a:extLst>
          </p:cNvPr>
          <p:cNvSpPr txBox="1"/>
          <p:nvPr/>
        </p:nvSpPr>
        <p:spPr>
          <a:xfrm>
            <a:off x="23398687" y="18297432"/>
            <a:ext cx="3274045" cy="1200329"/>
          </a:xfrm>
          <a:prstGeom prst="rect">
            <a:avLst/>
          </a:prstGeom>
          <a:solidFill>
            <a:schemeClr val="accent2">
              <a:lumMod val="60000"/>
              <a:lumOff val="40000"/>
            </a:schemeClr>
          </a:solidFill>
        </p:spPr>
        <p:txBody>
          <a:bodyPr wrap="square" rtlCol="0">
            <a:spAutoFit/>
          </a:bodyPr>
          <a:lstStyle/>
          <a:p>
            <a:r>
              <a:rPr lang="en-US" dirty="0"/>
              <a:t>Cross section of stellate ganglion block at the level of C6, with major landmarks and blood vessels denoted.</a:t>
            </a:r>
            <a:endParaRPr lang="en-US" i="1" dirty="0"/>
          </a:p>
        </p:txBody>
      </p:sp>
      <p:pic>
        <p:nvPicPr>
          <p:cNvPr id="13" name="Picture 12">
            <a:extLst>
              <a:ext uri="{FF2B5EF4-FFF2-40B4-BE49-F238E27FC236}">
                <a16:creationId xmlns:a16="http://schemas.microsoft.com/office/drawing/2014/main" id="{B83E7D3B-313B-4F1E-18E7-4F5DB18ABBE0}"/>
              </a:ext>
            </a:extLst>
          </p:cNvPr>
          <p:cNvPicPr>
            <a:picLocks noChangeAspect="1"/>
          </p:cNvPicPr>
          <p:nvPr/>
        </p:nvPicPr>
        <p:blipFill>
          <a:blip r:embed="rId6"/>
          <a:stretch>
            <a:fillRect/>
          </a:stretch>
        </p:blipFill>
        <p:spPr>
          <a:xfrm>
            <a:off x="8329980" y="0"/>
            <a:ext cx="3890214" cy="4578530"/>
          </a:xfrm>
          <a:prstGeom prst="rect">
            <a:avLst/>
          </a:prstGeom>
        </p:spPr>
      </p:pic>
    </p:spTree>
    <p:extLst>
      <p:ext uri="{BB962C8B-B14F-4D97-AF65-F5344CB8AC3E}">
        <p14:creationId xmlns:p14="http://schemas.microsoft.com/office/powerpoint/2010/main" val="1448283877"/>
      </p:ext>
    </p:extLst>
  </p:cSld>
  <p:clrMapOvr>
    <a:masterClrMapping/>
  </p:clrMapOvr>
</p:sld>
</file>

<file path=ppt/theme/theme1.xml><?xml version="1.0" encoding="utf-8"?>
<a:theme xmlns:a="http://schemas.openxmlformats.org/drawingml/2006/main" name="Office 2013 - 2022 Theme">
  <a:themeElements>
    <a:clrScheme name="Office 2013 - 2022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2013 - 2022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2013 - 2022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2013 - 2022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2013 - 2022 Theme</Template>
  <TotalTime>11425</TotalTime>
  <Words>1228</Words>
  <Application>Microsoft Office PowerPoint</Application>
  <PresentationFormat>Custom</PresentationFormat>
  <Paragraphs>36</Paragraphs>
  <Slides>1</Slides>
  <Notes>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vt:i4>
      </vt:variant>
    </vt:vector>
  </HeadingPairs>
  <TitlesOfParts>
    <vt:vector size="6" baseType="lpstr">
      <vt:lpstr>Arial</vt:lpstr>
      <vt:lpstr>Calibri</vt:lpstr>
      <vt:lpstr>Times New Roman</vt:lpstr>
      <vt:lpstr>Calibri Light</vt:lpstr>
      <vt:lpstr>Office 2013 - 2022 Theme</vt:lpstr>
      <vt:lpstr>                 METHODS For these procedures the following steps were taken: an intravenous line was placed, and the patient was transported to the procedure room, where heart rate, blood pressure, and oxygen saturation were continuously monitored. After positioning the patient supine with the neck extended to the left, fluoroscopy and ultrasound were used to identify the transverse process of C6, the sympathetic chain, and surrounding anatomy, followed by sterile preparation with chlorhexidine and infiltration of the needle entry point with 1% lidocaine. Using an in-plane ultrasound-guided technique, a 25-gauge spinal needle was advanced anterior to the longus colli muscle, and after negative aspiration, a solution containing 5 mL of 0.75% bupivacaine, 1 mL of 1% lidocaine, and 1 mL of dexamethasone was injected without complications. These exact sequence of steps were followed for one right-sided SGB and a subsequent left-sided SGB one week after followed by another left-sided SGB four months later.</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Notes:  1. Correct fonts won’t load until you open this in PowerPoint (e.g., if you’re previewing this in your browser it’ll look uglier than it actually is).  2. Generate QR codes here: https://www.qrcode-monkey.com/</dc:title>
  <dc:creator>Morrison, Mike</dc:creator>
  <cp:lastModifiedBy>Oh, Thomas</cp:lastModifiedBy>
  <cp:revision>152</cp:revision>
  <dcterms:created xsi:type="dcterms:W3CDTF">2019-07-02T13:39:34Z</dcterms:created>
  <dcterms:modified xsi:type="dcterms:W3CDTF">2025-03-23T02:42:20Z</dcterms:modified>
</cp:coreProperties>
</file>