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43891200" cy="32918400"/>
  <p:notesSz cx="8991600" cy="7102475"/>
  <p:defaultTextStyle>
    <a:defPPr>
      <a:defRPr lang="en-US"/>
    </a:defPPr>
    <a:lvl1pPr algn="l" rtl="0" eaLnBrk="0" fontAlgn="base" hangingPunct="0">
      <a:spcBef>
        <a:spcPct val="0"/>
      </a:spcBef>
      <a:spcAft>
        <a:spcPct val="0"/>
      </a:spcAft>
      <a:defRPr sz="86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86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86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86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8600" kern="1200">
        <a:solidFill>
          <a:schemeClr val="tx1"/>
        </a:solidFill>
        <a:latin typeface="Arial" panose="020B0604020202020204" pitchFamily="34" charset="0"/>
        <a:ea typeface="+mn-ea"/>
        <a:cs typeface="+mn-cs"/>
      </a:defRPr>
    </a:lvl5pPr>
    <a:lvl6pPr marL="2286000" algn="l" defTabSz="914400" rtl="0" eaLnBrk="1" latinLnBrk="0" hangingPunct="1">
      <a:defRPr sz="8600" kern="1200">
        <a:solidFill>
          <a:schemeClr val="tx1"/>
        </a:solidFill>
        <a:latin typeface="Arial" panose="020B0604020202020204" pitchFamily="34" charset="0"/>
        <a:ea typeface="+mn-ea"/>
        <a:cs typeface="+mn-cs"/>
      </a:defRPr>
    </a:lvl6pPr>
    <a:lvl7pPr marL="2743200" algn="l" defTabSz="914400" rtl="0" eaLnBrk="1" latinLnBrk="0" hangingPunct="1">
      <a:defRPr sz="8600" kern="1200">
        <a:solidFill>
          <a:schemeClr val="tx1"/>
        </a:solidFill>
        <a:latin typeface="Arial" panose="020B0604020202020204" pitchFamily="34" charset="0"/>
        <a:ea typeface="+mn-ea"/>
        <a:cs typeface="+mn-cs"/>
      </a:defRPr>
    </a:lvl7pPr>
    <a:lvl8pPr marL="3200400" algn="l" defTabSz="914400" rtl="0" eaLnBrk="1" latinLnBrk="0" hangingPunct="1">
      <a:defRPr sz="8600" kern="1200">
        <a:solidFill>
          <a:schemeClr val="tx1"/>
        </a:solidFill>
        <a:latin typeface="Arial" panose="020B0604020202020204" pitchFamily="34" charset="0"/>
        <a:ea typeface="+mn-ea"/>
        <a:cs typeface="+mn-cs"/>
      </a:defRPr>
    </a:lvl8pPr>
    <a:lvl9pPr marL="3657600" algn="l" defTabSz="914400" rtl="0" eaLnBrk="1" latinLnBrk="0" hangingPunct="1">
      <a:defRPr sz="8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184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126"/>
  </p:normalViewPr>
  <p:slideViewPr>
    <p:cSldViewPr snapToGrid="0">
      <p:cViewPr>
        <p:scale>
          <a:sx n="20" d="100"/>
          <a:sy n="20" d="100"/>
        </p:scale>
        <p:origin x="1616" y="200"/>
      </p:cViewPr>
      <p:guideLst>
        <p:guide orient="horz" pos="10368"/>
        <p:guide pos="11849"/>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5449DBC-EAF6-7B41-A8CB-90A5201372DB}"/>
              </a:ext>
            </a:extLst>
          </p:cNvPr>
          <p:cNvSpPr>
            <a:spLocks noGrp="1"/>
          </p:cNvSpPr>
          <p:nvPr>
            <p:ph type="hdr" sz="quarter"/>
          </p:nvPr>
        </p:nvSpPr>
        <p:spPr>
          <a:xfrm>
            <a:off x="0" y="0"/>
            <a:ext cx="3896897" cy="356127"/>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F3908A5C-A732-0B41-B410-5AC87A55F9F7}"/>
              </a:ext>
            </a:extLst>
          </p:cNvPr>
          <p:cNvSpPr>
            <a:spLocks noGrp="1"/>
          </p:cNvSpPr>
          <p:nvPr>
            <p:ph type="dt" idx="1"/>
          </p:nvPr>
        </p:nvSpPr>
        <p:spPr>
          <a:xfrm>
            <a:off x="5092695" y="0"/>
            <a:ext cx="3896897" cy="356127"/>
          </a:xfrm>
          <a:prstGeom prst="rect">
            <a:avLst/>
          </a:prstGeom>
        </p:spPr>
        <p:txBody>
          <a:bodyPr vert="horz" lIns="91440" tIns="45720" rIns="91440" bIns="45720" rtlCol="0"/>
          <a:lstStyle>
            <a:lvl1pPr algn="r">
              <a:defRPr sz="1200"/>
            </a:lvl1pPr>
          </a:lstStyle>
          <a:p>
            <a:pPr>
              <a:defRPr/>
            </a:pPr>
            <a:fld id="{CA9592DE-0F4A-894D-916F-C70A087BCE3B}" type="datetimeFigureOut">
              <a:rPr lang="en-US"/>
              <a:pPr>
                <a:defRPr/>
              </a:pPr>
              <a:t>3/27/25</a:t>
            </a:fld>
            <a:endParaRPr lang="en-US"/>
          </a:p>
        </p:txBody>
      </p:sp>
      <p:sp>
        <p:nvSpPr>
          <p:cNvPr id="4" name="Slide Image Placeholder 3">
            <a:extLst>
              <a:ext uri="{FF2B5EF4-FFF2-40B4-BE49-F238E27FC236}">
                <a16:creationId xmlns:a16="http://schemas.microsoft.com/office/drawing/2014/main" id="{788A23B9-1170-0C48-A92B-AD7581343B7E}"/>
              </a:ext>
            </a:extLst>
          </p:cNvPr>
          <p:cNvSpPr>
            <a:spLocks noGrp="1" noRot="1" noChangeAspect="1"/>
          </p:cNvSpPr>
          <p:nvPr>
            <p:ph type="sldImg" idx="2"/>
          </p:nvPr>
        </p:nvSpPr>
        <p:spPr>
          <a:xfrm>
            <a:off x="2897188" y="887413"/>
            <a:ext cx="3197225" cy="2398712"/>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3C0718B7-5FB6-A840-98A8-93960C8F129B}"/>
              </a:ext>
            </a:extLst>
          </p:cNvPr>
          <p:cNvSpPr>
            <a:spLocks noGrp="1"/>
          </p:cNvSpPr>
          <p:nvPr>
            <p:ph type="body" sz="quarter" idx="3"/>
          </p:nvPr>
        </p:nvSpPr>
        <p:spPr>
          <a:xfrm>
            <a:off x="898357" y="3418317"/>
            <a:ext cx="7194888" cy="2796349"/>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DF5B2191-EF09-CB4B-AE4E-22F27AD9D86C}"/>
              </a:ext>
            </a:extLst>
          </p:cNvPr>
          <p:cNvSpPr>
            <a:spLocks noGrp="1"/>
          </p:cNvSpPr>
          <p:nvPr>
            <p:ph type="ftr" sz="quarter" idx="4"/>
          </p:nvPr>
        </p:nvSpPr>
        <p:spPr>
          <a:xfrm>
            <a:off x="0" y="6746348"/>
            <a:ext cx="3896897" cy="356127"/>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a:extLst>
              <a:ext uri="{FF2B5EF4-FFF2-40B4-BE49-F238E27FC236}">
                <a16:creationId xmlns:a16="http://schemas.microsoft.com/office/drawing/2014/main" id="{B026F756-A99B-3A4A-9F1E-CD46C0797FDD}"/>
              </a:ext>
            </a:extLst>
          </p:cNvPr>
          <p:cNvSpPr>
            <a:spLocks noGrp="1"/>
          </p:cNvSpPr>
          <p:nvPr>
            <p:ph type="sldNum" sz="quarter" idx="5"/>
          </p:nvPr>
        </p:nvSpPr>
        <p:spPr>
          <a:xfrm>
            <a:off x="5092695" y="6746348"/>
            <a:ext cx="3896897" cy="35612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557341D-4D47-4D47-827E-B7A304AC66D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AA4DB45D-B4F3-D849-850F-FB96BCD0C35A}"/>
              </a:ext>
            </a:extLst>
          </p:cNvPr>
          <p:cNvSpPr/>
          <p:nvPr userDrawn="1"/>
        </p:nvSpPr>
        <p:spPr bwMode="auto">
          <a:xfrm>
            <a:off x="0" y="0"/>
            <a:ext cx="43891200" cy="6550710"/>
          </a:xfrm>
          <a:prstGeom prst="rect">
            <a:avLst/>
          </a:prstGeom>
          <a:solidFill>
            <a:schemeClr val="tx1"/>
          </a:solidFill>
          <a:ln w="9525" cap="flat" cmpd="sng" algn="ctr">
            <a:noFill/>
            <a:prstDash val="solid"/>
            <a:round/>
            <a:headEnd type="none" w="med" len="med"/>
            <a:tailEnd type="none" w="med" len="med"/>
          </a:ln>
          <a:effectLst/>
        </p:spPr>
        <p:txBody>
          <a:bodyPr vert="horz" wrap="square" lIns="78377" tIns="39189" rIns="78377" bIns="39189" numCol="1" rtlCol="0" anchor="t" anchorCtr="0" compatLnSpc="1">
            <a:prstTxWarp prst="textNoShape">
              <a:avLst/>
            </a:prstTxWarp>
          </a:bodyPr>
          <a:lstStyle/>
          <a:p>
            <a:pPr marL="0" marR="0" indent="0" algn="l" defTabSz="3760826" rtl="0" eaLnBrk="1" fontAlgn="base" latinLnBrk="0" hangingPunct="1">
              <a:lnSpc>
                <a:spcPct val="100000"/>
              </a:lnSpc>
              <a:spcBef>
                <a:spcPct val="0"/>
              </a:spcBef>
              <a:spcAft>
                <a:spcPct val="0"/>
              </a:spcAft>
              <a:buClrTx/>
              <a:buSzTx/>
              <a:buFontTx/>
              <a:buNone/>
              <a:tabLst/>
            </a:pPr>
            <a:endParaRPr kumimoji="0" lang="en-US" sz="7371" b="0" i="0" u="none" strike="noStrike" cap="none" normalizeH="0" baseline="0">
              <a:ln>
                <a:noFill/>
              </a:ln>
              <a:solidFill>
                <a:schemeClr val="tx1"/>
              </a:solidFill>
              <a:effectLst/>
              <a:latin typeface="Arial" charset="0"/>
            </a:endParaRPr>
          </a:p>
        </p:txBody>
      </p:sp>
      <p:sp>
        <p:nvSpPr>
          <p:cNvPr id="4" name="Picture Placeholder 3">
            <a:extLst>
              <a:ext uri="{FF2B5EF4-FFF2-40B4-BE49-F238E27FC236}">
                <a16:creationId xmlns:a16="http://schemas.microsoft.com/office/drawing/2014/main" id="{FD03ABEF-1F98-5E42-B7D5-6442D12A9C2E}"/>
              </a:ext>
            </a:extLst>
          </p:cNvPr>
          <p:cNvSpPr>
            <a:spLocks noGrp="1"/>
          </p:cNvSpPr>
          <p:nvPr>
            <p:ph type="pic" sz="quarter" idx="10" hasCustomPrompt="1"/>
          </p:nvPr>
        </p:nvSpPr>
        <p:spPr>
          <a:xfrm>
            <a:off x="778330" y="1097203"/>
            <a:ext cx="14122854" cy="4378325"/>
          </a:xfrm>
        </p:spPr>
        <p:txBody>
          <a:bodyPr anchor="ctr"/>
          <a:lstStyle>
            <a:lvl1pPr marL="0" indent="0" algn="ctr">
              <a:buNone/>
              <a:defRPr sz="6857">
                <a:solidFill>
                  <a:schemeClr val="bg1"/>
                </a:solidFill>
              </a:defRPr>
            </a:lvl1pPr>
          </a:lstStyle>
          <a:p>
            <a:r>
              <a:rPr lang="en-US"/>
              <a:t>Add University or Unit Signature</a:t>
            </a:r>
          </a:p>
        </p:txBody>
      </p:sp>
      <p:sp>
        <p:nvSpPr>
          <p:cNvPr id="8" name="Text Placeholder 7">
            <a:extLst>
              <a:ext uri="{FF2B5EF4-FFF2-40B4-BE49-F238E27FC236}">
                <a16:creationId xmlns:a16="http://schemas.microsoft.com/office/drawing/2014/main" id="{A1168BB9-CA9C-8A43-9560-73B010767236}"/>
              </a:ext>
            </a:extLst>
          </p:cNvPr>
          <p:cNvSpPr>
            <a:spLocks noGrp="1"/>
          </p:cNvSpPr>
          <p:nvPr>
            <p:ph type="body" sz="quarter" idx="11" hasCustomPrompt="1"/>
          </p:nvPr>
        </p:nvSpPr>
        <p:spPr>
          <a:xfrm>
            <a:off x="15757072" y="1466632"/>
            <a:ext cx="26762529" cy="1963959"/>
          </a:xfrm>
        </p:spPr>
        <p:txBody>
          <a:bodyPr anchor="ctr">
            <a:normAutofit/>
          </a:bodyPr>
          <a:lstStyle>
            <a:lvl1pPr marL="0" indent="0">
              <a:buNone/>
              <a:defRPr sz="9171" b="1">
                <a:solidFill>
                  <a:schemeClr val="bg1"/>
                </a:solidFill>
              </a:defRPr>
            </a:lvl1pPr>
            <a:lvl2pPr marL="1880413" indent="0">
              <a:buNone/>
              <a:defRPr>
                <a:solidFill>
                  <a:schemeClr val="bg1"/>
                </a:solidFill>
              </a:defRPr>
            </a:lvl2pPr>
            <a:lvl3pPr marL="3760826" indent="0">
              <a:buNone/>
              <a:defRPr>
                <a:solidFill>
                  <a:schemeClr val="bg1"/>
                </a:solidFill>
              </a:defRPr>
            </a:lvl3pPr>
            <a:lvl4pPr marL="5642600" indent="0">
              <a:buNone/>
              <a:defRPr>
                <a:solidFill>
                  <a:schemeClr val="bg1"/>
                </a:solidFill>
              </a:defRPr>
            </a:lvl4pPr>
            <a:lvl5pPr marL="7523013" indent="0">
              <a:buNone/>
              <a:defRPr>
                <a:solidFill>
                  <a:schemeClr val="bg1"/>
                </a:solidFill>
              </a:defRPr>
            </a:lvl5pPr>
          </a:lstStyle>
          <a:p>
            <a:pPr lvl="0"/>
            <a:r>
              <a:rPr lang="en-US"/>
              <a:t>Title in sentence case or Title Case</a:t>
            </a:r>
          </a:p>
        </p:txBody>
      </p:sp>
      <p:sp>
        <p:nvSpPr>
          <p:cNvPr id="10" name="Text Placeholder 9">
            <a:extLst>
              <a:ext uri="{FF2B5EF4-FFF2-40B4-BE49-F238E27FC236}">
                <a16:creationId xmlns:a16="http://schemas.microsoft.com/office/drawing/2014/main" id="{55880F0B-4734-F142-B30D-7EE7D9021A4E}"/>
              </a:ext>
            </a:extLst>
          </p:cNvPr>
          <p:cNvSpPr>
            <a:spLocks noGrp="1"/>
          </p:cNvSpPr>
          <p:nvPr>
            <p:ph type="body" sz="quarter" idx="12" hasCustomPrompt="1"/>
          </p:nvPr>
        </p:nvSpPr>
        <p:spPr>
          <a:xfrm>
            <a:off x="15724415" y="3594103"/>
            <a:ext cx="26762529" cy="1303117"/>
          </a:xfrm>
        </p:spPr>
        <p:txBody>
          <a:bodyPr anchor="ctr"/>
          <a:lstStyle>
            <a:lvl1pPr marL="0" marR="0" indent="0" algn="l" defTabSz="3760826" rtl="0" eaLnBrk="0" fontAlgn="base" latinLnBrk="0" hangingPunct="0">
              <a:lnSpc>
                <a:spcPct val="100000"/>
              </a:lnSpc>
              <a:spcBef>
                <a:spcPct val="20000"/>
              </a:spcBef>
              <a:spcAft>
                <a:spcPct val="0"/>
              </a:spcAft>
              <a:buClrTx/>
              <a:buSzTx/>
              <a:buFontTx/>
              <a:buNone/>
              <a:tabLst/>
              <a:defRPr sz="5143">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marL="0" marR="0" lvl="0" indent="0" algn="l" defTabSz="3760826" rtl="0" eaLnBrk="0" fontAlgn="base" latinLnBrk="0" hangingPunct="0">
              <a:lnSpc>
                <a:spcPct val="100000"/>
              </a:lnSpc>
              <a:spcBef>
                <a:spcPct val="20000"/>
              </a:spcBef>
              <a:spcAft>
                <a:spcPct val="0"/>
              </a:spcAft>
              <a:buClrTx/>
              <a:buSzTx/>
              <a:buFontTx/>
              <a:buNone/>
              <a:tabLst/>
              <a:defRPr/>
            </a:pPr>
            <a:r>
              <a:rPr lang="en-US"/>
              <a:t>First Last Name, Credentials, First Last Name, Credentials, First Last Name, Credentials</a:t>
            </a:r>
          </a:p>
        </p:txBody>
      </p:sp>
      <p:sp>
        <p:nvSpPr>
          <p:cNvPr id="12" name="Text Placeholder 11">
            <a:extLst>
              <a:ext uri="{FF2B5EF4-FFF2-40B4-BE49-F238E27FC236}">
                <a16:creationId xmlns:a16="http://schemas.microsoft.com/office/drawing/2014/main" id="{F0BDF236-B0E1-2847-99EE-445045F6B844}"/>
              </a:ext>
            </a:extLst>
          </p:cNvPr>
          <p:cNvSpPr>
            <a:spLocks noGrp="1"/>
          </p:cNvSpPr>
          <p:nvPr>
            <p:ph type="body" sz="quarter" idx="13" hasCustomPrompt="1"/>
          </p:nvPr>
        </p:nvSpPr>
        <p:spPr>
          <a:xfrm>
            <a:off x="1536086" y="9530193"/>
            <a:ext cx="13167633" cy="10830332"/>
          </a:xfrm>
          <a:ln w="101600" cap="rnd" cmpd="sng">
            <a:gradFill flip="none" rotWithShape="1">
              <a:gsLst>
                <a:gs pos="80000">
                  <a:schemeClr val="accent1"/>
                </a:gs>
                <a:gs pos="0">
                  <a:schemeClr val="accent1">
                    <a:lumMod val="40000"/>
                    <a:lumOff val="60000"/>
                  </a:schemeClr>
                </a:gs>
              </a:gsLst>
              <a:path path="rect">
                <a:fillToRect l="100000" t="100000"/>
              </a:path>
              <a:tileRect r="-100000" b="-100000"/>
            </a:gradFill>
            <a:prstDash val="solid"/>
            <a:extLst>
              <a:ext uri="{C807C97D-BFC1-408E-A445-0C87EB9F89A2}">
                <ask:lineSketchStyleProps xmlns:ask="http://schemas.microsoft.com/office/drawing/2018/sketchyshapes" sd="1219033472">
                  <a:custGeom>
                    <a:avLst/>
                    <a:gdLst>
                      <a:gd name="connsiteX0" fmla="*/ 0 w 15362238"/>
                      <a:gd name="connsiteY0" fmla="*/ 0 h 10830332"/>
                      <a:gd name="connsiteX1" fmla="*/ 15362238 w 15362238"/>
                      <a:gd name="connsiteY1" fmla="*/ 0 h 10830332"/>
                      <a:gd name="connsiteX2" fmla="*/ 15362238 w 15362238"/>
                      <a:gd name="connsiteY2" fmla="*/ 10830332 h 10830332"/>
                      <a:gd name="connsiteX3" fmla="*/ 0 w 15362238"/>
                      <a:gd name="connsiteY3" fmla="*/ 10830332 h 10830332"/>
                      <a:gd name="connsiteX4" fmla="*/ 0 w 15362238"/>
                      <a:gd name="connsiteY4" fmla="*/ 0 h 10830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62238" h="10830332" extrusionOk="0">
                        <a:moveTo>
                          <a:pt x="0" y="0"/>
                        </a:moveTo>
                        <a:cubicBezTo>
                          <a:pt x="3079308" y="118645"/>
                          <a:pt x="11775218" y="116012"/>
                          <a:pt x="15362238" y="0"/>
                        </a:cubicBezTo>
                        <a:cubicBezTo>
                          <a:pt x="15229356" y="3694253"/>
                          <a:pt x="15447189" y="9163965"/>
                          <a:pt x="15362238" y="10830332"/>
                        </a:cubicBezTo>
                        <a:cubicBezTo>
                          <a:pt x="11037558" y="10964932"/>
                          <a:pt x="4703400" y="10673136"/>
                          <a:pt x="0" y="10830332"/>
                        </a:cubicBezTo>
                        <a:cubicBezTo>
                          <a:pt x="-20187" y="8000586"/>
                          <a:pt x="-152480" y="3070887"/>
                          <a:pt x="0" y="0"/>
                        </a:cubicBezTo>
                        <a:close/>
                      </a:path>
                    </a:pathLst>
                  </a:custGeom>
                  <ask:type>
                    <ask:lineSketchNone/>
                  </ask:type>
                </ask:lineSketchStyleProps>
              </a:ext>
            </a:extLst>
          </a:ln>
        </p:spPr>
        <p:txBody>
          <a:bodyPr lIns="457200" tIns="274320" rIns="457200" bIns="274320" anchor="ctr"/>
          <a:lstStyle>
            <a:lvl1pPr marL="0" indent="0">
              <a:buFont typeface="Arial" panose="020B0604020202020204" pitchFamily="34" charset="0"/>
              <a:buNone/>
              <a:defRPr sz="3428" b="0"/>
            </a:lvl1pPr>
            <a:lvl2pPr marL="1880413" indent="0">
              <a:buNone/>
              <a:defRPr sz="3428"/>
            </a:lvl2pPr>
            <a:lvl3pPr>
              <a:defRPr sz="3428"/>
            </a:lvl3pPr>
            <a:lvl4pPr>
              <a:defRPr sz="3428"/>
            </a:lvl4pPr>
            <a:lvl5pPr>
              <a:defRPr sz="3428"/>
            </a:lvl5pPr>
          </a:lstStyle>
          <a:p>
            <a:pPr lvl="0"/>
            <a:r>
              <a:rPr lang="en-US"/>
              <a:t>Content goes here</a:t>
            </a:r>
          </a:p>
        </p:txBody>
      </p:sp>
      <p:sp>
        <p:nvSpPr>
          <p:cNvPr id="14" name="Text Placeholder 13">
            <a:extLst>
              <a:ext uri="{FF2B5EF4-FFF2-40B4-BE49-F238E27FC236}">
                <a16:creationId xmlns:a16="http://schemas.microsoft.com/office/drawing/2014/main" id="{3B82A830-B13A-0442-8FCB-9BDFEA9E6768}"/>
              </a:ext>
            </a:extLst>
          </p:cNvPr>
          <p:cNvSpPr>
            <a:spLocks noGrp="1"/>
          </p:cNvSpPr>
          <p:nvPr>
            <p:ph type="body" sz="quarter" idx="14" hasCustomPrompt="1"/>
          </p:nvPr>
        </p:nvSpPr>
        <p:spPr>
          <a:xfrm>
            <a:off x="1470248" y="8229670"/>
            <a:ext cx="5007213" cy="1234579"/>
          </a:xfrm>
          <a:solidFill>
            <a:schemeClr val="accent1"/>
          </a:solidFill>
        </p:spPr>
        <p:txBody>
          <a:bodyPr wrap="none" rIns="640080" anchor="ctr">
            <a:spAutoFit/>
          </a:bodyPr>
          <a:lstStyle>
            <a:lvl1pPr marL="0" indent="0">
              <a:buNone/>
              <a:defRPr sz="5143" b="1"/>
            </a:lvl1pPr>
            <a:lvl2pPr marL="1880413" indent="0">
              <a:buNone/>
              <a:defRPr b="1"/>
            </a:lvl2pPr>
            <a:lvl3pPr marL="3760826" indent="0">
              <a:buNone/>
              <a:defRPr b="1"/>
            </a:lvl3pPr>
            <a:lvl4pPr marL="5642600" indent="0">
              <a:buNone/>
              <a:defRPr b="1"/>
            </a:lvl4pPr>
            <a:lvl5pPr marL="7523013" indent="0">
              <a:buNone/>
              <a:defRPr b="1"/>
            </a:lvl5pPr>
          </a:lstStyle>
          <a:p>
            <a:pPr lvl="0"/>
            <a:r>
              <a:rPr lang="en-US"/>
              <a:t>Section Title</a:t>
            </a:r>
          </a:p>
        </p:txBody>
      </p:sp>
      <p:sp>
        <p:nvSpPr>
          <p:cNvPr id="15" name="Text Placeholder 11">
            <a:extLst>
              <a:ext uri="{FF2B5EF4-FFF2-40B4-BE49-F238E27FC236}">
                <a16:creationId xmlns:a16="http://schemas.microsoft.com/office/drawing/2014/main" id="{D9AB8641-B147-D44B-AF24-B26C32B152B0}"/>
              </a:ext>
            </a:extLst>
          </p:cNvPr>
          <p:cNvSpPr>
            <a:spLocks noGrp="1"/>
          </p:cNvSpPr>
          <p:nvPr>
            <p:ph type="body" sz="quarter" idx="15" hasCustomPrompt="1"/>
          </p:nvPr>
        </p:nvSpPr>
        <p:spPr>
          <a:xfrm>
            <a:off x="29384994" y="9530193"/>
            <a:ext cx="13167633" cy="10830332"/>
          </a:xfrm>
          <a:ln w="101600" cap="rnd" cmpd="sng">
            <a:gradFill flip="none" rotWithShape="1">
              <a:gsLst>
                <a:gs pos="80000">
                  <a:schemeClr val="accent1"/>
                </a:gs>
                <a:gs pos="0">
                  <a:schemeClr val="accent1">
                    <a:lumMod val="40000"/>
                    <a:lumOff val="60000"/>
                  </a:schemeClr>
                </a:gs>
              </a:gsLst>
              <a:path path="rect">
                <a:fillToRect l="100000" t="100000"/>
              </a:path>
              <a:tileRect r="-100000" b="-100000"/>
            </a:gradFill>
            <a:prstDash val="solid"/>
            <a:extLst>
              <a:ext uri="{C807C97D-BFC1-408E-A445-0C87EB9F89A2}">
                <ask:lineSketchStyleProps xmlns:ask="http://schemas.microsoft.com/office/drawing/2018/sketchyshapes" sd="1219033472">
                  <a:custGeom>
                    <a:avLst/>
                    <a:gdLst>
                      <a:gd name="connsiteX0" fmla="*/ 0 w 15362238"/>
                      <a:gd name="connsiteY0" fmla="*/ 0 h 10830332"/>
                      <a:gd name="connsiteX1" fmla="*/ 15362238 w 15362238"/>
                      <a:gd name="connsiteY1" fmla="*/ 0 h 10830332"/>
                      <a:gd name="connsiteX2" fmla="*/ 15362238 w 15362238"/>
                      <a:gd name="connsiteY2" fmla="*/ 10830332 h 10830332"/>
                      <a:gd name="connsiteX3" fmla="*/ 0 w 15362238"/>
                      <a:gd name="connsiteY3" fmla="*/ 10830332 h 10830332"/>
                      <a:gd name="connsiteX4" fmla="*/ 0 w 15362238"/>
                      <a:gd name="connsiteY4" fmla="*/ 0 h 10830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62238" h="10830332" extrusionOk="0">
                        <a:moveTo>
                          <a:pt x="0" y="0"/>
                        </a:moveTo>
                        <a:cubicBezTo>
                          <a:pt x="3079308" y="118645"/>
                          <a:pt x="11775218" y="116012"/>
                          <a:pt x="15362238" y="0"/>
                        </a:cubicBezTo>
                        <a:cubicBezTo>
                          <a:pt x="15229356" y="3694253"/>
                          <a:pt x="15447189" y="9163965"/>
                          <a:pt x="15362238" y="10830332"/>
                        </a:cubicBezTo>
                        <a:cubicBezTo>
                          <a:pt x="11037558" y="10964932"/>
                          <a:pt x="4703400" y="10673136"/>
                          <a:pt x="0" y="10830332"/>
                        </a:cubicBezTo>
                        <a:cubicBezTo>
                          <a:pt x="-20187" y="8000586"/>
                          <a:pt x="-152480" y="3070887"/>
                          <a:pt x="0" y="0"/>
                        </a:cubicBezTo>
                        <a:close/>
                      </a:path>
                    </a:pathLst>
                  </a:custGeom>
                  <ask:type>
                    <ask:lineSketchNone/>
                  </ask:type>
                </ask:lineSketchStyleProps>
              </a:ext>
            </a:extLst>
          </a:ln>
        </p:spPr>
        <p:txBody>
          <a:bodyPr lIns="457200" tIns="274320" rIns="457200" bIns="274320" anchor="ctr"/>
          <a:lstStyle>
            <a:lvl1pPr marL="0" indent="0">
              <a:buFont typeface="Arial" panose="020B0604020202020204" pitchFamily="34" charset="0"/>
              <a:buNone/>
              <a:defRPr sz="3428" b="0"/>
            </a:lvl1pPr>
            <a:lvl2pPr marL="1880413" indent="0">
              <a:buNone/>
              <a:defRPr sz="3428"/>
            </a:lvl2pPr>
            <a:lvl3pPr>
              <a:defRPr sz="3428"/>
            </a:lvl3pPr>
            <a:lvl4pPr>
              <a:defRPr sz="3428"/>
            </a:lvl4pPr>
            <a:lvl5pPr>
              <a:defRPr sz="3428"/>
            </a:lvl5pPr>
          </a:lstStyle>
          <a:p>
            <a:pPr lvl="0"/>
            <a:r>
              <a:rPr lang="en-US"/>
              <a:t>Content goes here</a:t>
            </a:r>
          </a:p>
        </p:txBody>
      </p:sp>
      <p:sp>
        <p:nvSpPr>
          <p:cNvPr id="16" name="Text Placeholder 13">
            <a:extLst>
              <a:ext uri="{FF2B5EF4-FFF2-40B4-BE49-F238E27FC236}">
                <a16:creationId xmlns:a16="http://schemas.microsoft.com/office/drawing/2014/main" id="{18FD3F6B-3CD2-784E-80E2-46DF0270BF15}"/>
              </a:ext>
            </a:extLst>
          </p:cNvPr>
          <p:cNvSpPr>
            <a:spLocks noGrp="1"/>
          </p:cNvSpPr>
          <p:nvPr>
            <p:ph type="body" sz="quarter" idx="16" hasCustomPrompt="1"/>
          </p:nvPr>
        </p:nvSpPr>
        <p:spPr>
          <a:xfrm>
            <a:off x="29319156" y="8229670"/>
            <a:ext cx="5007213" cy="1234579"/>
          </a:xfrm>
          <a:solidFill>
            <a:schemeClr val="accent1"/>
          </a:solidFill>
        </p:spPr>
        <p:txBody>
          <a:bodyPr wrap="none" rIns="640080" anchor="ctr">
            <a:spAutoFit/>
          </a:bodyPr>
          <a:lstStyle>
            <a:lvl1pPr marL="0" indent="0">
              <a:buNone/>
              <a:defRPr sz="5143" b="1"/>
            </a:lvl1pPr>
            <a:lvl2pPr marL="1880413" indent="0">
              <a:buNone/>
              <a:defRPr b="1"/>
            </a:lvl2pPr>
            <a:lvl3pPr marL="3760826" indent="0">
              <a:buNone/>
              <a:defRPr b="1"/>
            </a:lvl3pPr>
            <a:lvl4pPr marL="5642600" indent="0">
              <a:buNone/>
              <a:defRPr b="1"/>
            </a:lvl4pPr>
            <a:lvl5pPr marL="7523013" indent="0">
              <a:buNone/>
              <a:defRPr b="1"/>
            </a:lvl5pPr>
          </a:lstStyle>
          <a:p>
            <a:pPr lvl="0"/>
            <a:r>
              <a:rPr lang="en-US"/>
              <a:t>Section Title</a:t>
            </a:r>
          </a:p>
        </p:txBody>
      </p:sp>
      <p:sp>
        <p:nvSpPr>
          <p:cNvPr id="18" name="Picture Placeholder 17">
            <a:extLst>
              <a:ext uri="{FF2B5EF4-FFF2-40B4-BE49-F238E27FC236}">
                <a16:creationId xmlns:a16="http://schemas.microsoft.com/office/drawing/2014/main" id="{5B38F37B-A365-D340-9E17-94460AE9945C}"/>
              </a:ext>
            </a:extLst>
          </p:cNvPr>
          <p:cNvSpPr>
            <a:spLocks noGrp="1"/>
          </p:cNvSpPr>
          <p:nvPr>
            <p:ph type="pic" sz="quarter" idx="17" hasCustomPrompt="1"/>
          </p:nvPr>
        </p:nvSpPr>
        <p:spPr>
          <a:xfrm>
            <a:off x="15757072" y="9530699"/>
            <a:ext cx="12409714" cy="10829925"/>
          </a:xfrm>
          <a:solidFill>
            <a:schemeClr val="bg2"/>
          </a:solidFill>
        </p:spPr>
        <p:txBody>
          <a:bodyPr anchor="ctr"/>
          <a:lstStyle>
            <a:lvl1pPr marL="0" indent="0" algn="ctr">
              <a:buNone/>
              <a:defRPr sz="6857"/>
            </a:lvl1pPr>
          </a:lstStyle>
          <a:p>
            <a:r>
              <a:rPr lang="en-US"/>
              <a:t>Add Photo or Chart Here</a:t>
            </a:r>
          </a:p>
        </p:txBody>
      </p:sp>
      <p:sp>
        <p:nvSpPr>
          <p:cNvPr id="19" name="Text Placeholder 11">
            <a:extLst>
              <a:ext uri="{FF2B5EF4-FFF2-40B4-BE49-F238E27FC236}">
                <a16:creationId xmlns:a16="http://schemas.microsoft.com/office/drawing/2014/main" id="{A1EF653F-256D-9340-AAF5-4065778B9C67}"/>
              </a:ext>
            </a:extLst>
          </p:cNvPr>
          <p:cNvSpPr>
            <a:spLocks noGrp="1"/>
          </p:cNvSpPr>
          <p:nvPr>
            <p:ph type="body" sz="quarter" idx="18" hasCustomPrompt="1"/>
          </p:nvPr>
        </p:nvSpPr>
        <p:spPr>
          <a:xfrm>
            <a:off x="1536086" y="22738196"/>
            <a:ext cx="13167633" cy="8468527"/>
          </a:xfrm>
          <a:ln w="101600" cap="rnd" cmpd="sng">
            <a:gradFill flip="none" rotWithShape="1">
              <a:gsLst>
                <a:gs pos="80000">
                  <a:schemeClr val="accent1"/>
                </a:gs>
                <a:gs pos="0">
                  <a:schemeClr val="accent1">
                    <a:lumMod val="40000"/>
                    <a:lumOff val="60000"/>
                  </a:schemeClr>
                </a:gs>
              </a:gsLst>
              <a:path path="rect">
                <a:fillToRect l="100000" t="100000"/>
              </a:path>
              <a:tileRect r="-100000" b="-100000"/>
            </a:gradFill>
            <a:prstDash val="solid"/>
            <a:extLst>
              <a:ext uri="{C807C97D-BFC1-408E-A445-0C87EB9F89A2}">
                <ask:lineSketchStyleProps xmlns:ask="http://schemas.microsoft.com/office/drawing/2018/sketchyshapes" sd="1219033472">
                  <a:custGeom>
                    <a:avLst/>
                    <a:gdLst>
                      <a:gd name="connsiteX0" fmla="*/ 0 w 15362238"/>
                      <a:gd name="connsiteY0" fmla="*/ 0 h 10830332"/>
                      <a:gd name="connsiteX1" fmla="*/ 15362238 w 15362238"/>
                      <a:gd name="connsiteY1" fmla="*/ 0 h 10830332"/>
                      <a:gd name="connsiteX2" fmla="*/ 15362238 w 15362238"/>
                      <a:gd name="connsiteY2" fmla="*/ 10830332 h 10830332"/>
                      <a:gd name="connsiteX3" fmla="*/ 0 w 15362238"/>
                      <a:gd name="connsiteY3" fmla="*/ 10830332 h 10830332"/>
                      <a:gd name="connsiteX4" fmla="*/ 0 w 15362238"/>
                      <a:gd name="connsiteY4" fmla="*/ 0 h 10830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62238" h="10830332" extrusionOk="0">
                        <a:moveTo>
                          <a:pt x="0" y="0"/>
                        </a:moveTo>
                        <a:cubicBezTo>
                          <a:pt x="3079308" y="118645"/>
                          <a:pt x="11775218" y="116012"/>
                          <a:pt x="15362238" y="0"/>
                        </a:cubicBezTo>
                        <a:cubicBezTo>
                          <a:pt x="15229356" y="3694253"/>
                          <a:pt x="15447189" y="9163965"/>
                          <a:pt x="15362238" y="10830332"/>
                        </a:cubicBezTo>
                        <a:cubicBezTo>
                          <a:pt x="11037558" y="10964932"/>
                          <a:pt x="4703400" y="10673136"/>
                          <a:pt x="0" y="10830332"/>
                        </a:cubicBezTo>
                        <a:cubicBezTo>
                          <a:pt x="-20187" y="8000586"/>
                          <a:pt x="-152480" y="3070887"/>
                          <a:pt x="0" y="0"/>
                        </a:cubicBezTo>
                        <a:close/>
                      </a:path>
                    </a:pathLst>
                  </a:custGeom>
                  <ask:type>
                    <ask:lineSketchNone/>
                  </ask:type>
                </ask:lineSketchStyleProps>
              </a:ext>
            </a:extLst>
          </a:ln>
        </p:spPr>
        <p:txBody>
          <a:bodyPr lIns="457200" tIns="274320" rIns="457200" bIns="274320" anchor="ctr"/>
          <a:lstStyle>
            <a:lvl1pPr marL="0" indent="0">
              <a:buFont typeface="Arial" panose="020B0604020202020204" pitchFamily="34" charset="0"/>
              <a:buNone/>
              <a:defRPr sz="3428" b="0"/>
            </a:lvl1pPr>
            <a:lvl2pPr marL="1880413" indent="0">
              <a:buNone/>
              <a:defRPr sz="3428"/>
            </a:lvl2pPr>
            <a:lvl3pPr>
              <a:defRPr sz="3428"/>
            </a:lvl3pPr>
            <a:lvl4pPr>
              <a:defRPr sz="3428"/>
            </a:lvl4pPr>
            <a:lvl5pPr>
              <a:defRPr sz="3428"/>
            </a:lvl5pPr>
          </a:lstStyle>
          <a:p>
            <a:pPr lvl="0"/>
            <a:r>
              <a:rPr lang="en-US"/>
              <a:t>Content goes here</a:t>
            </a:r>
          </a:p>
        </p:txBody>
      </p:sp>
      <p:sp>
        <p:nvSpPr>
          <p:cNvPr id="20" name="Text Placeholder 13">
            <a:extLst>
              <a:ext uri="{FF2B5EF4-FFF2-40B4-BE49-F238E27FC236}">
                <a16:creationId xmlns:a16="http://schemas.microsoft.com/office/drawing/2014/main" id="{389C3CE1-8D46-6B44-BC63-3484D3378EF0}"/>
              </a:ext>
            </a:extLst>
          </p:cNvPr>
          <p:cNvSpPr>
            <a:spLocks noGrp="1"/>
          </p:cNvSpPr>
          <p:nvPr>
            <p:ph type="body" sz="quarter" idx="19" hasCustomPrompt="1"/>
          </p:nvPr>
        </p:nvSpPr>
        <p:spPr>
          <a:xfrm>
            <a:off x="1470248" y="21437670"/>
            <a:ext cx="5007213" cy="1234579"/>
          </a:xfrm>
          <a:solidFill>
            <a:schemeClr val="accent1"/>
          </a:solidFill>
        </p:spPr>
        <p:txBody>
          <a:bodyPr wrap="none" rIns="640080" anchor="ctr">
            <a:spAutoFit/>
          </a:bodyPr>
          <a:lstStyle>
            <a:lvl1pPr marL="0" indent="0">
              <a:buNone/>
              <a:defRPr sz="5143" b="1"/>
            </a:lvl1pPr>
            <a:lvl2pPr marL="1880413" indent="0">
              <a:buNone/>
              <a:defRPr b="1"/>
            </a:lvl2pPr>
            <a:lvl3pPr marL="3760826" indent="0">
              <a:buNone/>
              <a:defRPr b="1"/>
            </a:lvl3pPr>
            <a:lvl4pPr marL="5642600" indent="0">
              <a:buNone/>
              <a:defRPr b="1"/>
            </a:lvl4pPr>
            <a:lvl5pPr marL="7523013" indent="0">
              <a:buNone/>
              <a:defRPr b="1"/>
            </a:lvl5pPr>
          </a:lstStyle>
          <a:p>
            <a:pPr lvl="0"/>
            <a:r>
              <a:rPr lang="en-US"/>
              <a:t>Section Title</a:t>
            </a:r>
          </a:p>
        </p:txBody>
      </p:sp>
      <p:sp>
        <p:nvSpPr>
          <p:cNvPr id="21" name="Text Placeholder 11">
            <a:extLst>
              <a:ext uri="{FF2B5EF4-FFF2-40B4-BE49-F238E27FC236}">
                <a16:creationId xmlns:a16="http://schemas.microsoft.com/office/drawing/2014/main" id="{B4425165-ED1A-3249-88AC-51F16E4A58B5}"/>
              </a:ext>
            </a:extLst>
          </p:cNvPr>
          <p:cNvSpPr>
            <a:spLocks noGrp="1"/>
          </p:cNvSpPr>
          <p:nvPr>
            <p:ph type="body" sz="quarter" idx="20" hasCustomPrompt="1"/>
          </p:nvPr>
        </p:nvSpPr>
        <p:spPr>
          <a:xfrm>
            <a:off x="29384994" y="22738196"/>
            <a:ext cx="13167633" cy="8468527"/>
          </a:xfrm>
          <a:ln w="101600" cap="rnd" cmpd="sng">
            <a:gradFill flip="none" rotWithShape="1">
              <a:gsLst>
                <a:gs pos="80000">
                  <a:schemeClr val="accent1"/>
                </a:gs>
                <a:gs pos="0">
                  <a:schemeClr val="accent1">
                    <a:lumMod val="40000"/>
                    <a:lumOff val="60000"/>
                  </a:schemeClr>
                </a:gs>
              </a:gsLst>
              <a:path path="rect">
                <a:fillToRect l="100000" t="100000"/>
              </a:path>
              <a:tileRect r="-100000" b="-100000"/>
            </a:gradFill>
            <a:prstDash val="solid"/>
            <a:extLst>
              <a:ext uri="{C807C97D-BFC1-408E-A445-0C87EB9F89A2}">
                <ask:lineSketchStyleProps xmlns:ask="http://schemas.microsoft.com/office/drawing/2018/sketchyshapes" sd="1219033472">
                  <a:custGeom>
                    <a:avLst/>
                    <a:gdLst>
                      <a:gd name="connsiteX0" fmla="*/ 0 w 15362238"/>
                      <a:gd name="connsiteY0" fmla="*/ 0 h 10830332"/>
                      <a:gd name="connsiteX1" fmla="*/ 15362238 w 15362238"/>
                      <a:gd name="connsiteY1" fmla="*/ 0 h 10830332"/>
                      <a:gd name="connsiteX2" fmla="*/ 15362238 w 15362238"/>
                      <a:gd name="connsiteY2" fmla="*/ 10830332 h 10830332"/>
                      <a:gd name="connsiteX3" fmla="*/ 0 w 15362238"/>
                      <a:gd name="connsiteY3" fmla="*/ 10830332 h 10830332"/>
                      <a:gd name="connsiteX4" fmla="*/ 0 w 15362238"/>
                      <a:gd name="connsiteY4" fmla="*/ 0 h 10830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62238" h="10830332" extrusionOk="0">
                        <a:moveTo>
                          <a:pt x="0" y="0"/>
                        </a:moveTo>
                        <a:cubicBezTo>
                          <a:pt x="3079308" y="118645"/>
                          <a:pt x="11775218" y="116012"/>
                          <a:pt x="15362238" y="0"/>
                        </a:cubicBezTo>
                        <a:cubicBezTo>
                          <a:pt x="15229356" y="3694253"/>
                          <a:pt x="15447189" y="9163965"/>
                          <a:pt x="15362238" y="10830332"/>
                        </a:cubicBezTo>
                        <a:cubicBezTo>
                          <a:pt x="11037558" y="10964932"/>
                          <a:pt x="4703400" y="10673136"/>
                          <a:pt x="0" y="10830332"/>
                        </a:cubicBezTo>
                        <a:cubicBezTo>
                          <a:pt x="-20187" y="8000586"/>
                          <a:pt x="-152480" y="3070887"/>
                          <a:pt x="0" y="0"/>
                        </a:cubicBezTo>
                        <a:close/>
                      </a:path>
                    </a:pathLst>
                  </a:custGeom>
                  <ask:type>
                    <ask:lineSketchNone/>
                  </ask:type>
                </ask:lineSketchStyleProps>
              </a:ext>
            </a:extLst>
          </a:ln>
        </p:spPr>
        <p:txBody>
          <a:bodyPr lIns="457200" tIns="274320" rIns="457200" bIns="274320" anchor="ctr"/>
          <a:lstStyle>
            <a:lvl1pPr marL="0" indent="0">
              <a:buFont typeface="Arial" panose="020B0604020202020204" pitchFamily="34" charset="0"/>
              <a:buNone/>
              <a:defRPr sz="3428" b="0"/>
            </a:lvl1pPr>
            <a:lvl2pPr marL="1880413" indent="0">
              <a:buNone/>
              <a:defRPr sz="3428"/>
            </a:lvl2pPr>
            <a:lvl3pPr>
              <a:defRPr sz="3428"/>
            </a:lvl3pPr>
            <a:lvl4pPr>
              <a:defRPr sz="3428"/>
            </a:lvl4pPr>
            <a:lvl5pPr>
              <a:defRPr sz="3428"/>
            </a:lvl5pPr>
          </a:lstStyle>
          <a:p>
            <a:pPr lvl="0"/>
            <a:r>
              <a:rPr lang="en-US"/>
              <a:t>Content goes here</a:t>
            </a:r>
          </a:p>
        </p:txBody>
      </p:sp>
      <p:sp>
        <p:nvSpPr>
          <p:cNvPr id="22" name="Text Placeholder 13">
            <a:extLst>
              <a:ext uri="{FF2B5EF4-FFF2-40B4-BE49-F238E27FC236}">
                <a16:creationId xmlns:a16="http://schemas.microsoft.com/office/drawing/2014/main" id="{E4F8847B-CDB6-4642-87F9-8BAEAFE11D64}"/>
              </a:ext>
            </a:extLst>
          </p:cNvPr>
          <p:cNvSpPr>
            <a:spLocks noGrp="1"/>
          </p:cNvSpPr>
          <p:nvPr>
            <p:ph type="body" sz="quarter" idx="21" hasCustomPrompt="1"/>
          </p:nvPr>
        </p:nvSpPr>
        <p:spPr>
          <a:xfrm>
            <a:off x="29319156" y="21437670"/>
            <a:ext cx="5007213" cy="1234579"/>
          </a:xfrm>
          <a:solidFill>
            <a:schemeClr val="accent1"/>
          </a:solidFill>
        </p:spPr>
        <p:txBody>
          <a:bodyPr wrap="none" rIns="640080" anchor="ctr">
            <a:spAutoFit/>
          </a:bodyPr>
          <a:lstStyle>
            <a:lvl1pPr marL="0" indent="0">
              <a:buNone/>
              <a:defRPr sz="5143" b="1"/>
            </a:lvl1pPr>
            <a:lvl2pPr marL="1880413" indent="0">
              <a:buNone/>
              <a:defRPr b="1"/>
            </a:lvl2pPr>
            <a:lvl3pPr marL="3760826" indent="0">
              <a:buNone/>
              <a:defRPr b="1"/>
            </a:lvl3pPr>
            <a:lvl4pPr marL="5642600" indent="0">
              <a:buNone/>
              <a:defRPr b="1"/>
            </a:lvl4pPr>
            <a:lvl5pPr marL="7523013" indent="0">
              <a:buNone/>
              <a:defRPr b="1"/>
            </a:lvl5pPr>
          </a:lstStyle>
          <a:p>
            <a:pPr lvl="0"/>
            <a:r>
              <a:rPr lang="en-US"/>
              <a:t>Section Title</a:t>
            </a:r>
          </a:p>
        </p:txBody>
      </p:sp>
      <p:sp>
        <p:nvSpPr>
          <p:cNvPr id="24" name="Text Placeholder 11">
            <a:extLst>
              <a:ext uri="{FF2B5EF4-FFF2-40B4-BE49-F238E27FC236}">
                <a16:creationId xmlns:a16="http://schemas.microsoft.com/office/drawing/2014/main" id="{86A93835-2EB4-9049-9D97-C921E91DB699}"/>
              </a:ext>
            </a:extLst>
          </p:cNvPr>
          <p:cNvSpPr>
            <a:spLocks noGrp="1"/>
          </p:cNvSpPr>
          <p:nvPr>
            <p:ph type="body" sz="quarter" idx="22" hasCustomPrompt="1"/>
          </p:nvPr>
        </p:nvSpPr>
        <p:spPr>
          <a:xfrm>
            <a:off x="15710807" y="22738196"/>
            <a:ext cx="12455979" cy="4781647"/>
          </a:xfrm>
          <a:ln w="101600" cap="rnd" cmpd="sng">
            <a:gradFill flip="none" rotWithShape="1">
              <a:gsLst>
                <a:gs pos="80000">
                  <a:schemeClr val="accent1"/>
                </a:gs>
                <a:gs pos="0">
                  <a:schemeClr val="accent1">
                    <a:lumMod val="40000"/>
                    <a:lumOff val="60000"/>
                  </a:schemeClr>
                </a:gs>
              </a:gsLst>
              <a:path path="rect">
                <a:fillToRect l="100000" t="100000"/>
              </a:path>
              <a:tileRect r="-100000" b="-100000"/>
            </a:gradFill>
            <a:prstDash val="solid"/>
            <a:extLst>
              <a:ext uri="{C807C97D-BFC1-408E-A445-0C87EB9F89A2}">
                <ask:lineSketchStyleProps xmlns:ask="http://schemas.microsoft.com/office/drawing/2018/sketchyshapes" sd="1219033472">
                  <a:custGeom>
                    <a:avLst/>
                    <a:gdLst>
                      <a:gd name="connsiteX0" fmla="*/ 0 w 15362238"/>
                      <a:gd name="connsiteY0" fmla="*/ 0 h 10830332"/>
                      <a:gd name="connsiteX1" fmla="*/ 15362238 w 15362238"/>
                      <a:gd name="connsiteY1" fmla="*/ 0 h 10830332"/>
                      <a:gd name="connsiteX2" fmla="*/ 15362238 w 15362238"/>
                      <a:gd name="connsiteY2" fmla="*/ 10830332 h 10830332"/>
                      <a:gd name="connsiteX3" fmla="*/ 0 w 15362238"/>
                      <a:gd name="connsiteY3" fmla="*/ 10830332 h 10830332"/>
                      <a:gd name="connsiteX4" fmla="*/ 0 w 15362238"/>
                      <a:gd name="connsiteY4" fmla="*/ 0 h 10830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62238" h="10830332" extrusionOk="0">
                        <a:moveTo>
                          <a:pt x="0" y="0"/>
                        </a:moveTo>
                        <a:cubicBezTo>
                          <a:pt x="3079308" y="118645"/>
                          <a:pt x="11775218" y="116012"/>
                          <a:pt x="15362238" y="0"/>
                        </a:cubicBezTo>
                        <a:cubicBezTo>
                          <a:pt x="15229356" y="3694253"/>
                          <a:pt x="15447189" y="9163965"/>
                          <a:pt x="15362238" y="10830332"/>
                        </a:cubicBezTo>
                        <a:cubicBezTo>
                          <a:pt x="11037558" y="10964932"/>
                          <a:pt x="4703400" y="10673136"/>
                          <a:pt x="0" y="10830332"/>
                        </a:cubicBezTo>
                        <a:cubicBezTo>
                          <a:pt x="-20187" y="8000586"/>
                          <a:pt x="-152480" y="3070887"/>
                          <a:pt x="0" y="0"/>
                        </a:cubicBezTo>
                        <a:close/>
                      </a:path>
                    </a:pathLst>
                  </a:custGeom>
                  <ask:type>
                    <ask:lineSketchNone/>
                  </ask:type>
                </ask:lineSketchStyleProps>
              </a:ext>
            </a:extLst>
          </a:ln>
        </p:spPr>
        <p:txBody>
          <a:bodyPr lIns="457200" tIns="274320" rIns="457200" bIns="274320" anchor="ctr"/>
          <a:lstStyle>
            <a:lvl1pPr marL="0" indent="0">
              <a:buFont typeface="Arial" panose="020B0604020202020204" pitchFamily="34" charset="0"/>
              <a:buNone/>
              <a:defRPr sz="3428" b="0"/>
            </a:lvl1pPr>
            <a:lvl2pPr marL="1880413" indent="0">
              <a:buNone/>
              <a:defRPr sz="3428"/>
            </a:lvl2pPr>
            <a:lvl3pPr>
              <a:defRPr sz="3428"/>
            </a:lvl3pPr>
            <a:lvl4pPr>
              <a:defRPr sz="3428"/>
            </a:lvl4pPr>
            <a:lvl5pPr>
              <a:defRPr sz="3428"/>
            </a:lvl5pPr>
          </a:lstStyle>
          <a:p>
            <a:pPr lvl="0"/>
            <a:r>
              <a:rPr lang="en-US"/>
              <a:t>Content goes here</a:t>
            </a:r>
          </a:p>
        </p:txBody>
      </p:sp>
      <p:sp>
        <p:nvSpPr>
          <p:cNvPr id="25" name="Text Placeholder 13">
            <a:extLst>
              <a:ext uri="{FF2B5EF4-FFF2-40B4-BE49-F238E27FC236}">
                <a16:creationId xmlns:a16="http://schemas.microsoft.com/office/drawing/2014/main" id="{1913F29A-9C65-B648-B4C2-1F85C76CF31C}"/>
              </a:ext>
            </a:extLst>
          </p:cNvPr>
          <p:cNvSpPr>
            <a:spLocks noGrp="1"/>
          </p:cNvSpPr>
          <p:nvPr>
            <p:ph type="body" sz="quarter" idx="23" hasCustomPrompt="1"/>
          </p:nvPr>
        </p:nvSpPr>
        <p:spPr>
          <a:xfrm>
            <a:off x="15644970" y="21437670"/>
            <a:ext cx="5007213" cy="1234579"/>
          </a:xfrm>
          <a:solidFill>
            <a:schemeClr val="accent1"/>
          </a:solidFill>
        </p:spPr>
        <p:txBody>
          <a:bodyPr wrap="none" rIns="640080" anchor="ctr">
            <a:spAutoFit/>
          </a:bodyPr>
          <a:lstStyle>
            <a:lvl1pPr marL="0" indent="0">
              <a:buNone/>
              <a:defRPr sz="5143" b="1"/>
            </a:lvl1pPr>
            <a:lvl2pPr marL="1880413" indent="0">
              <a:buNone/>
              <a:defRPr b="1"/>
            </a:lvl2pPr>
            <a:lvl3pPr marL="3760826" indent="0">
              <a:buNone/>
              <a:defRPr b="1"/>
            </a:lvl3pPr>
            <a:lvl4pPr marL="5642600" indent="0">
              <a:buNone/>
              <a:defRPr b="1"/>
            </a:lvl4pPr>
            <a:lvl5pPr marL="7523013" indent="0">
              <a:buNone/>
              <a:defRPr b="1"/>
            </a:lvl5pPr>
          </a:lstStyle>
          <a:p>
            <a:pPr lvl="0"/>
            <a:r>
              <a:rPr lang="en-US"/>
              <a:t>Section Title</a:t>
            </a:r>
          </a:p>
        </p:txBody>
      </p:sp>
      <p:sp>
        <p:nvSpPr>
          <p:cNvPr id="27" name="Text Placeholder 26">
            <a:extLst>
              <a:ext uri="{FF2B5EF4-FFF2-40B4-BE49-F238E27FC236}">
                <a16:creationId xmlns:a16="http://schemas.microsoft.com/office/drawing/2014/main" id="{93CA91E0-CFA2-B043-8238-4C9B2E58E0F0}"/>
              </a:ext>
            </a:extLst>
          </p:cNvPr>
          <p:cNvSpPr>
            <a:spLocks noGrp="1"/>
          </p:cNvSpPr>
          <p:nvPr>
            <p:ph type="body" sz="quarter" idx="24" hasCustomPrompt="1"/>
          </p:nvPr>
        </p:nvSpPr>
        <p:spPr>
          <a:xfrm>
            <a:off x="15710807" y="28133675"/>
            <a:ext cx="12455979" cy="3073400"/>
          </a:xfrm>
        </p:spPr>
        <p:txBody>
          <a:bodyPr anchor="ctr"/>
          <a:lstStyle>
            <a:lvl1pPr marL="0" indent="0">
              <a:buNone/>
              <a:defRPr sz="2571"/>
            </a:lvl1pPr>
            <a:lvl2pPr marL="1880413" indent="0">
              <a:buNone/>
              <a:defRPr sz="2571"/>
            </a:lvl2pPr>
            <a:lvl3pPr marL="3760826" indent="0">
              <a:buNone/>
              <a:defRPr sz="2571"/>
            </a:lvl3pPr>
            <a:lvl4pPr marL="5642600" indent="0">
              <a:buNone/>
              <a:defRPr sz="2571"/>
            </a:lvl4pPr>
            <a:lvl5pPr marL="7523013" indent="0">
              <a:buNone/>
              <a:defRPr sz="2571"/>
            </a:lvl5pPr>
          </a:lstStyle>
          <a:p>
            <a:pPr lvl="0"/>
            <a:r>
              <a:rPr lang="en-US"/>
              <a:t>Add literature cited and/or acknowledgements here</a:t>
            </a:r>
          </a:p>
        </p:txBody>
      </p:sp>
    </p:spTree>
    <p:extLst>
      <p:ext uri="{BB962C8B-B14F-4D97-AF65-F5344CB8AC3E}">
        <p14:creationId xmlns:p14="http://schemas.microsoft.com/office/powerpoint/2010/main" val="355440195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33A97BC-F274-2441-82D1-431972DC15AC}"/>
              </a:ext>
            </a:extLst>
          </p:cNvPr>
          <p:cNvSpPr>
            <a:spLocks noGrp="1" noChangeArrowheads="1"/>
          </p:cNvSpPr>
          <p:nvPr>
            <p:ph type="title"/>
          </p:nvPr>
        </p:nvSpPr>
        <p:spPr bwMode="auto">
          <a:xfrm>
            <a:off x="2193472" y="1317625"/>
            <a:ext cx="39504257"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8857" tIns="219429" rIns="438857" bIns="219429"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CDAE5FD3-9E51-0E4B-9533-77AEEA45EA26}"/>
              </a:ext>
            </a:extLst>
          </p:cNvPr>
          <p:cNvSpPr>
            <a:spLocks noGrp="1" noChangeArrowheads="1"/>
          </p:cNvSpPr>
          <p:nvPr>
            <p:ph type="body" idx="1"/>
          </p:nvPr>
        </p:nvSpPr>
        <p:spPr bwMode="auto">
          <a:xfrm>
            <a:off x="2193472" y="7680325"/>
            <a:ext cx="39504257" cy="2172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8857" tIns="219429" rIns="438857" bIns="21942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83" r:id="rId1"/>
  </p:sldLayoutIdLst>
  <p:txStyles>
    <p:titleStyle>
      <a:lvl1pPr algn="ctr" defTabSz="3760826" rtl="0" eaLnBrk="1" fontAlgn="base" hangingPunct="1">
        <a:spcBef>
          <a:spcPct val="0"/>
        </a:spcBef>
        <a:spcAft>
          <a:spcPct val="0"/>
        </a:spcAft>
        <a:defRPr sz="18085">
          <a:solidFill>
            <a:schemeClr val="tx1"/>
          </a:solidFill>
          <a:latin typeface="+mj-lt"/>
          <a:ea typeface="+mj-ea"/>
          <a:cs typeface="+mj-cs"/>
        </a:defRPr>
      </a:lvl1pPr>
      <a:lvl2pPr algn="ctr" defTabSz="3760826" rtl="0" eaLnBrk="1" fontAlgn="base" hangingPunct="1">
        <a:spcBef>
          <a:spcPct val="0"/>
        </a:spcBef>
        <a:spcAft>
          <a:spcPct val="0"/>
        </a:spcAft>
        <a:defRPr sz="18085">
          <a:solidFill>
            <a:schemeClr val="tx2"/>
          </a:solidFill>
          <a:latin typeface="Arial" charset="0"/>
        </a:defRPr>
      </a:lvl2pPr>
      <a:lvl3pPr algn="ctr" defTabSz="3760826" rtl="0" eaLnBrk="1" fontAlgn="base" hangingPunct="1">
        <a:spcBef>
          <a:spcPct val="0"/>
        </a:spcBef>
        <a:spcAft>
          <a:spcPct val="0"/>
        </a:spcAft>
        <a:defRPr sz="18085">
          <a:solidFill>
            <a:schemeClr val="tx2"/>
          </a:solidFill>
          <a:latin typeface="Arial" charset="0"/>
        </a:defRPr>
      </a:lvl3pPr>
      <a:lvl4pPr algn="ctr" defTabSz="3760826" rtl="0" eaLnBrk="1" fontAlgn="base" hangingPunct="1">
        <a:spcBef>
          <a:spcPct val="0"/>
        </a:spcBef>
        <a:spcAft>
          <a:spcPct val="0"/>
        </a:spcAft>
        <a:defRPr sz="18085">
          <a:solidFill>
            <a:schemeClr val="tx2"/>
          </a:solidFill>
          <a:latin typeface="Arial" charset="0"/>
        </a:defRPr>
      </a:lvl4pPr>
      <a:lvl5pPr algn="ctr" defTabSz="3760826" rtl="0" eaLnBrk="1" fontAlgn="base" hangingPunct="1">
        <a:spcBef>
          <a:spcPct val="0"/>
        </a:spcBef>
        <a:spcAft>
          <a:spcPct val="0"/>
        </a:spcAft>
        <a:defRPr sz="18085">
          <a:solidFill>
            <a:schemeClr val="tx2"/>
          </a:solidFill>
          <a:latin typeface="Arial" charset="0"/>
        </a:defRPr>
      </a:lvl5pPr>
      <a:lvl6pPr marL="391866" algn="ctr" defTabSz="3760826" rtl="0" eaLnBrk="1" fontAlgn="base" hangingPunct="1">
        <a:spcBef>
          <a:spcPct val="0"/>
        </a:spcBef>
        <a:spcAft>
          <a:spcPct val="0"/>
        </a:spcAft>
        <a:defRPr sz="18085">
          <a:solidFill>
            <a:schemeClr val="tx2"/>
          </a:solidFill>
          <a:latin typeface="Arial" charset="0"/>
        </a:defRPr>
      </a:lvl6pPr>
      <a:lvl7pPr marL="783732" algn="ctr" defTabSz="3760826" rtl="0" eaLnBrk="1" fontAlgn="base" hangingPunct="1">
        <a:spcBef>
          <a:spcPct val="0"/>
        </a:spcBef>
        <a:spcAft>
          <a:spcPct val="0"/>
        </a:spcAft>
        <a:defRPr sz="18085">
          <a:solidFill>
            <a:schemeClr val="tx2"/>
          </a:solidFill>
          <a:latin typeface="Arial" charset="0"/>
        </a:defRPr>
      </a:lvl7pPr>
      <a:lvl8pPr marL="1175598" algn="ctr" defTabSz="3760826" rtl="0" eaLnBrk="1" fontAlgn="base" hangingPunct="1">
        <a:spcBef>
          <a:spcPct val="0"/>
        </a:spcBef>
        <a:spcAft>
          <a:spcPct val="0"/>
        </a:spcAft>
        <a:defRPr sz="18085">
          <a:solidFill>
            <a:schemeClr val="tx2"/>
          </a:solidFill>
          <a:latin typeface="Arial" charset="0"/>
        </a:defRPr>
      </a:lvl8pPr>
      <a:lvl9pPr marL="1567464" algn="ctr" defTabSz="3760826" rtl="0" eaLnBrk="1" fontAlgn="base" hangingPunct="1">
        <a:spcBef>
          <a:spcPct val="0"/>
        </a:spcBef>
        <a:spcAft>
          <a:spcPct val="0"/>
        </a:spcAft>
        <a:defRPr sz="18085">
          <a:solidFill>
            <a:schemeClr val="tx2"/>
          </a:solidFill>
          <a:latin typeface="Arial" charset="0"/>
        </a:defRPr>
      </a:lvl9pPr>
    </p:titleStyle>
    <p:bodyStyle>
      <a:lvl1pPr marL="979665" indent="-979665" algn="l" defTabSz="3760826" rtl="0" eaLnBrk="1" fontAlgn="base" hangingPunct="1">
        <a:spcBef>
          <a:spcPct val="20000"/>
        </a:spcBef>
        <a:spcAft>
          <a:spcPct val="0"/>
        </a:spcAft>
        <a:buFont typeface="Arial" panose="020B0604020202020204" pitchFamily="34" charset="0"/>
        <a:buChar char="•"/>
        <a:defRPr sz="13199">
          <a:solidFill>
            <a:schemeClr val="tx1"/>
          </a:solidFill>
          <a:latin typeface="+mn-lt"/>
          <a:ea typeface="+mn-ea"/>
          <a:cs typeface="+mn-cs"/>
        </a:defRPr>
      </a:lvl1pPr>
      <a:lvl2pPr marL="2860078" indent="-979665" algn="l" defTabSz="3760826" rtl="0" eaLnBrk="1" fontAlgn="base" hangingPunct="1">
        <a:spcBef>
          <a:spcPct val="20000"/>
        </a:spcBef>
        <a:spcAft>
          <a:spcPct val="0"/>
        </a:spcAft>
        <a:buFont typeface="Arial" panose="020B0604020202020204" pitchFamily="34" charset="0"/>
        <a:buChar char="•"/>
        <a:defRPr sz="11485">
          <a:solidFill>
            <a:schemeClr val="tx1"/>
          </a:solidFill>
          <a:latin typeface="+mn-lt"/>
        </a:defRPr>
      </a:lvl2pPr>
      <a:lvl3pPr marL="4740492" indent="-979665" algn="l" defTabSz="3760826" rtl="0" eaLnBrk="1" fontAlgn="base" hangingPunct="1">
        <a:spcBef>
          <a:spcPct val="20000"/>
        </a:spcBef>
        <a:spcAft>
          <a:spcPct val="0"/>
        </a:spcAft>
        <a:buFont typeface="Arial" panose="020B0604020202020204" pitchFamily="34" charset="0"/>
        <a:buChar char="•"/>
        <a:defRPr sz="9857">
          <a:solidFill>
            <a:schemeClr val="tx1"/>
          </a:solidFill>
          <a:latin typeface="+mn-lt"/>
        </a:defRPr>
      </a:lvl3pPr>
      <a:lvl4pPr marL="6622266" indent="-979665" algn="l" defTabSz="3760826" rtl="0" eaLnBrk="1" fontAlgn="base" hangingPunct="1">
        <a:spcBef>
          <a:spcPct val="20000"/>
        </a:spcBef>
        <a:spcAft>
          <a:spcPct val="0"/>
        </a:spcAft>
        <a:buFont typeface="Arial" panose="020B0604020202020204" pitchFamily="34" charset="0"/>
        <a:buChar char="•"/>
        <a:defRPr sz="8228">
          <a:solidFill>
            <a:schemeClr val="tx1"/>
          </a:solidFill>
          <a:latin typeface="+mn-lt"/>
        </a:defRPr>
      </a:lvl4pPr>
      <a:lvl5pPr marL="8502678" indent="-979665" algn="l" defTabSz="3760826" rtl="0" eaLnBrk="1" fontAlgn="base" hangingPunct="1">
        <a:spcBef>
          <a:spcPct val="20000"/>
        </a:spcBef>
        <a:spcAft>
          <a:spcPct val="0"/>
        </a:spcAft>
        <a:buFont typeface="Arial" panose="020B0604020202020204" pitchFamily="34" charset="0"/>
        <a:buChar char="•"/>
        <a:defRPr sz="8228">
          <a:solidFill>
            <a:schemeClr val="tx1"/>
          </a:solidFill>
          <a:latin typeface="+mn-lt"/>
        </a:defRPr>
      </a:lvl5pPr>
      <a:lvl6pPr marL="8855086" indent="-940207" algn="l" defTabSz="3760826" rtl="0" eaLnBrk="1" fontAlgn="base" hangingPunct="1">
        <a:spcBef>
          <a:spcPct val="20000"/>
        </a:spcBef>
        <a:spcAft>
          <a:spcPct val="0"/>
        </a:spcAft>
        <a:buChar char="»"/>
        <a:defRPr sz="8228">
          <a:solidFill>
            <a:schemeClr val="tx1"/>
          </a:solidFill>
          <a:latin typeface="+mn-lt"/>
        </a:defRPr>
      </a:lvl6pPr>
      <a:lvl7pPr marL="9246952" indent="-940207" algn="l" defTabSz="3760826" rtl="0" eaLnBrk="1" fontAlgn="base" hangingPunct="1">
        <a:spcBef>
          <a:spcPct val="20000"/>
        </a:spcBef>
        <a:spcAft>
          <a:spcPct val="0"/>
        </a:spcAft>
        <a:buChar char="»"/>
        <a:defRPr sz="8228">
          <a:solidFill>
            <a:schemeClr val="tx1"/>
          </a:solidFill>
          <a:latin typeface="+mn-lt"/>
        </a:defRPr>
      </a:lvl7pPr>
      <a:lvl8pPr marL="9638818" indent="-940207" algn="l" defTabSz="3760826" rtl="0" eaLnBrk="1" fontAlgn="base" hangingPunct="1">
        <a:spcBef>
          <a:spcPct val="20000"/>
        </a:spcBef>
        <a:spcAft>
          <a:spcPct val="0"/>
        </a:spcAft>
        <a:buChar char="»"/>
        <a:defRPr sz="8228">
          <a:solidFill>
            <a:schemeClr val="tx1"/>
          </a:solidFill>
          <a:latin typeface="+mn-lt"/>
        </a:defRPr>
      </a:lvl8pPr>
      <a:lvl9pPr marL="10030684" indent="-940207" algn="l" defTabSz="3760826" rtl="0" eaLnBrk="1" fontAlgn="base" hangingPunct="1">
        <a:spcBef>
          <a:spcPct val="20000"/>
        </a:spcBef>
        <a:spcAft>
          <a:spcPct val="0"/>
        </a:spcAft>
        <a:buChar char="»"/>
        <a:defRPr sz="8228">
          <a:solidFill>
            <a:schemeClr val="tx1"/>
          </a:solidFill>
          <a:latin typeface="+mn-lt"/>
        </a:defRPr>
      </a:lvl9pPr>
    </p:bodyStyle>
    <p:otherStyle>
      <a:defPPr>
        <a:defRPr lang="en-US"/>
      </a:defPPr>
      <a:lvl1pPr marL="0" algn="l" defTabSz="783732" rtl="0" eaLnBrk="1" latinLnBrk="0" hangingPunct="1">
        <a:defRPr sz="1543" kern="1200">
          <a:solidFill>
            <a:schemeClr val="tx1"/>
          </a:solidFill>
          <a:latin typeface="+mn-lt"/>
          <a:ea typeface="+mn-ea"/>
          <a:cs typeface="+mn-cs"/>
        </a:defRPr>
      </a:lvl1pPr>
      <a:lvl2pPr marL="391866" algn="l" defTabSz="783732" rtl="0" eaLnBrk="1" latinLnBrk="0" hangingPunct="1">
        <a:defRPr sz="1543" kern="1200">
          <a:solidFill>
            <a:schemeClr val="tx1"/>
          </a:solidFill>
          <a:latin typeface="+mn-lt"/>
          <a:ea typeface="+mn-ea"/>
          <a:cs typeface="+mn-cs"/>
        </a:defRPr>
      </a:lvl2pPr>
      <a:lvl3pPr marL="783732" algn="l" defTabSz="783732" rtl="0" eaLnBrk="1" latinLnBrk="0" hangingPunct="1">
        <a:defRPr sz="1543" kern="1200">
          <a:solidFill>
            <a:schemeClr val="tx1"/>
          </a:solidFill>
          <a:latin typeface="+mn-lt"/>
          <a:ea typeface="+mn-ea"/>
          <a:cs typeface="+mn-cs"/>
        </a:defRPr>
      </a:lvl3pPr>
      <a:lvl4pPr marL="1175598" algn="l" defTabSz="783732" rtl="0" eaLnBrk="1" latinLnBrk="0" hangingPunct="1">
        <a:defRPr sz="1543" kern="1200">
          <a:solidFill>
            <a:schemeClr val="tx1"/>
          </a:solidFill>
          <a:latin typeface="+mn-lt"/>
          <a:ea typeface="+mn-ea"/>
          <a:cs typeface="+mn-cs"/>
        </a:defRPr>
      </a:lvl4pPr>
      <a:lvl5pPr marL="1567464" algn="l" defTabSz="783732" rtl="0" eaLnBrk="1" latinLnBrk="0" hangingPunct="1">
        <a:defRPr sz="1543" kern="1200">
          <a:solidFill>
            <a:schemeClr val="tx1"/>
          </a:solidFill>
          <a:latin typeface="+mn-lt"/>
          <a:ea typeface="+mn-ea"/>
          <a:cs typeface="+mn-cs"/>
        </a:defRPr>
      </a:lvl5pPr>
      <a:lvl6pPr marL="1959331" algn="l" defTabSz="783732" rtl="0" eaLnBrk="1" latinLnBrk="0" hangingPunct="1">
        <a:defRPr sz="1543" kern="1200">
          <a:solidFill>
            <a:schemeClr val="tx1"/>
          </a:solidFill>
          <a:latin typeface="+mn-lt"/>
          <a:ea typeface="+mn-ea"/>
          <a:cs typeface="+mn-cs"/>
        </a:defRPr>
      </a:lvl6pPr>
      <a:lvl7pPr marL="2351197" algn="l" defTabSz="783732" rtl="0" eaLnBrk="1" latinLnBrk="0" hangingPunct="1">
        <a:defRPr sz="1543" kern="1200">
          <a:solidFill>
            <a:schemeClr val="tx1"/>
          </a:solidFill>
          <a:latin typeface="+mn-lt"/>
          <a:ea typeface="+mn-ea"/>
          <a:cs typeface="+mn-cs"/>
        </a:defRPr>
      </a:lvl7pPr>
      <a:lvl8pPr marL="2743063" algn="l" defTabSz="783732" rtl="0" eaLnBrk="1" latinLnBrk="0" hangingPunct="1">
        <a:defRPr sz="1543" kern="1200">
          <a:solidFill>
            <a:schemeClr val="tx1"/>
          </a:solidFill>
          <a:latin typeface="+mn-lt"/>
          <a:ea typeface="+mn-ea"/>
          <a:cs typeface="+mn-cs"/>
        </a:defRPr>
      </a:lvl8pPr>
      <a:lvl9pPr marL="3134929" algn="l" defTabSz="783732" rtl="0" eaLnBrk="1" latinLnBrk="0" hangingPunct="1">
        <a:defRPr sz="15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 Placeholder 32">
            <a:extLst>
              <a:ext uri="{FF2B5EF4-FFF2-40B4-BE49-F238E27FC236}">
                <a16:creationId xmlns:a16="http://schemas.microsoft.com/office/drawing/2014/main" id="{431A677F-1A3B-A642-8E5C-82E72C9E2B74}"/>
              </a:ext>
            </a:extLst>
          </p:cNvPr>
          <p:cNvSpPr>
            <a:spLocks noGrp="1"/>
          </p:cNvSpPr>
          <p:nvPr>
            <p:ph type="body" sz="quarter" idx="11"/>
          </p:nvPr>
        </p:nvSpPr>
        <p:spPr>
          <a:xfrm>
            <a:off x="15767830" y="1271106"/>
            <a:ext cx="26719115" cy="1770211"/>
          </a:xfrm>
        </p:spPr>
        <p:txBody>
          <a:bodyPr>
            <a:noAutofit/>
          </a:bodyPr>
          <a:lstStyle/>
          <a:p>
            <a:pPr algn="ctr"/>
            <a:r>
              <a:rPr lang="en-US" sz="6171" dirty="0"/>
              <a:t>Spontaneous Coronary Artery Dissection: Review of Current Management Strategies </a:t>
            </a:r>
          </a:p>
        </p:txBody>
      </p:sp>
      <p:sp>
        <p:nvSpPr>
          <p:cNvPr id="34" name="Text Placeholder 33">
            <a:extLst>
              <a:ext uri="{FF2B5EF4-FFF2-40B4-BE49-F238E27FC236}">
                <a16:creationId xmlns:a16="http://schemas.microsoft.com/office/drawing/2014/main" id="{25B2EFCD-9780-AC48-BC2D-1F494FC1F9E6}"/>
              </a:ext>
            </a:extLst>
          </p:cNvPr>
          <p:cNvSpPr>
            <a:spLocks noGrp="1"/>
          </p:cNvSpPr>
          <p:nvPr>
            <p:ph type="body" sz="quarter" idx="12"/>
          </p:nvPr>
        </p:nvSpPr>
        <p:spPr>
          <a:xfrm>
            <a:off x="15767830" y="3545919"/>
            <a:ext cx="26719115" cy="2679675"/>
          </a:xfrm>
        </p:spPr>
        <p:txBody>
          <a:bodyPr/>
          <a:lstStyle/>
          <a:p>
            <a:pPr algn="ctr"/>
            <a:r>
              <a:rPr lang="en-US" sz="4000" dirty="0"/>
              <a:t>Alexis DeTienne B.S</a:t>
            </a:r>
            <a:r>
              <a:rPr lang="en-US" sz="4000" baseline="30000" dirty="0"/>
              <a:t>.1,</a:t>
            </a:r>
            <a:r>
              <a:rPr lang="en-US" sz="4000" dirty="0"/>
              <a:t> Brooke </a:t>
            </a:r>
            <a:r>
              <a:rPr lang="en-US" sz="4000" dirty="0" err="1"/>
              <a:t>Scieszinski</a:t>
            </a:r>
            <a:r>
              <a:rPr lang="en-US" sz="4000" dirty="0"/>
              <a:t> MD</a:t>
            </a:r>
            <a:r>
              <a:rPr lang="en-US" sz="4000" baseline="30000" dirty="0"/>
              <a:t>2</a:t>
            </a:r>
            <a:r>
              <a:rPr lang="en-US" sz="4000" dirty="0"/>
              <a:t>, Jared Olson DO</a:t>
            </a:r>
            <a:r>
              <a:rPr lang="en-US" sz="4000" baseline="30000" dirty="0"/>
              <a:t>2</a:t>
            </a:r>
            <a:r>
              <a:rPr lang="en-US" sz="4000" dirty="0"/>
              <a:t>, Paige Spencer</a:t>
            </a:r>
            <a:r>
              <a:rPr lang="en-US" sz="4000" baseline="30000" dirty="0"/>
              <a:t>2</a:t>
            </a:r>
            <a:r>
              <a:rPr lang="en-US" sz="4000" dirty="0"/>
              <a:t>, Bradford </a:t>
            </a:r>
            <a:r>
              <a:rPr lang="en-US" sz="4000" dirty="0" err="1"/>
              <a:t>Cardonell</a:t>
            </a:r>
            <a:r>
              <a:rPr lang="en-US" sz="4000" dirty="0"/>
              <a:t> MD</a:t>
            </a:r>
            <a:r>
              <a:rPr lang="en-US" sz="4000" baseline="30000" dirty="0"/>
              <a:t>2</a:t>
            </a:r>
            <a:r>
              <a:rPr lang="en-US" sz="4000" dirty="0"/>
              <a:t>  </a:t>
            </a:r>
            <a:endParaRPr lang="en-US" sz="4000" baseline="30000" dirty="0"/>
          </a:p>
          <a:p>
            <a:pPr algn="ctr"/>
            <a:r>
              <a:rPr lang="en-US" sz="4000" baseline="30000" dirty="0">
                <a:cs typeface="Arial"/>
              </a:rPr>
              <a:t>1</a:t>
            </a:r>
            <a:r>
              <a:rPr lang="en-US" sz="4000" dirty="0">
                <a:cs typeface="Arial"/>
              </a:rPr>
              <a:t>School of Medicine, University of Missouri-Columbia; </a:t>
            </a:r>
            <a:r>
              <a:rPr lang="en-US" sz="4000" baseline="30000" dirty="0">
                <a:cs typeface="Arial"/>
              </a:rPr>
              <a:t>2</a:t>
            </a:r>
            <a:r>
              <a:rPr lang="en-US" sz="4000" dirty="0">
                <a:cs typeface="Arial"/>
              </a:rPr>
              <a:t>Department of Anesthesiology and Perioperative Medicine, University of Missouri-Columbia</a:t>
            </a:r>
          </a:p>
          <a:p>
            <a:pPr algn="ctr"/>
            <a:endParaRPr lang="en-US" baseline="30000" dirty="0">
              <a:cs typeface="Arial"/>
            </a:endParaRPr>
          </a:p>
        </p:txBody>
      </p:sp>
      <p:sp>
        <p:nvSpPr>
          <p:cNvPr id="35" name="Text Placeholder 34">
            <a:extLst>
              <a:ext uri="{FF2B5EF4-FFF2-40B4-BE49-F238E27FC236}">
                <a16:creationId xmlns:a16="http://schemas.microsoft.com/office/drawing/2014/main" id="{578D499F-1C16-144F-82CA-D28F0E89D1CC}"/>
              </a:ext>
            </a:extLst>
          </p:cNvPr>
          <p:cNvSpPr>
            <a:spLocks noGrp="1"/>
          </p:cNvSpPr>
          <p:nvPr>
            <p:ph type="body" sz="quarter" idx="13"/>
          </p:nvPr>
        </p:nvSpPr>
        <p:spPr>
          <a:xfrm>
            <a:off x="856131" y="8347393"/>
            <a:ext cx="14911699" cy="7589292"/>
          </a:xfrm>
        </p:spPr>
        <p:txBody>
          <a:bodyPr/>
          <a:lstStyle/>
          <a:p>
            <a:pPr marL="457200" indent="-457200">
              <a:buFont typeface="Arial" panose="020B0604020202020204" pitchFamily="34" charset="0"/>
              <a:buChar char="•"/>
            </a:pPr>
            <a:r>
              <a:rPr lang="en-US" sz="3400" dirty="0">
                <a:cs typeface="Arial"/>
              </a:rPr>
              <a:t>Spontaneous coronary artery dissection (SCAD) is a rare, non-atherosclerotic cause of acute coronary syndrome (ACS) that predominantly affects women </a:t>
            </a:r>
          </a:p>
          <a:p>
            <a:pPr marL="457200" indent="-457200">
              <a:buFont typeface="Arial" panose="020B0604020202020204" pitchFamily="34" charset="0"/>
              <a:buChar char="•"/>
            </a:pPr>
            <a:r>
              <a:rPr lang="en-US" sz="3400" dirty="0">
                <a:cs typeface="Arial"/>
              </a:rPr>
              <a:t>SCAD accounts for 1-4% of ACS cases and up to 35% of myocardial infarctions (MI) in women under 50</a:t>
            </a:r>
          </a:p>
          <a:p>
            <a:pPr marL="457200" indent="-457200">
              <a:buFont typeface="Arial" panose="020B0604020202020204" pitchFamily="34" charset="0"/>
              <a:buChar char="•"/>
            </a:pPr>
            <a:r>
              <a:rPr lang="en-US" sz="3400" dirty="0">
                <a:cs typeface="Arial"/>
              </a:rPr>
              <a:t>Leading cause of pregnancy-associated MI with the left anterior descending artery (LAD) often involved</a:t>
            </a:r>
          </a:p>
          <a:p>
            <a:pPr marL="457200" indent="-457200">
              <a:buFont typeface="Arial" panose="020B0604020202020204" pitchFamily="34" charset="0"/>
              <a:buChar char="•"/>
            </a:pPr>
            <a:r>
              <a:rPr lang="en-US" sz="3400" dirty="0">
                <a:cs typeface="Arial"/>
              </a:rPr>
              <a:t>Diagnosis is challenging due to variable presentation and complications like arrhythmias, reduced ejection fraction, and sudden death</a:t>
            </a:r>
          </a:p>
          <a:p>
            <a:pPr marL="457200" indent="-457200">
              <a:buFont typeface="Arial" panose="020B0604020202020204" pitchFamily="34" charset="0"/>
              <a:buChar char="•"/>
            </a:pPr>
            <a:r>
              <a:rPr lang="en-US" sz="3400" dirty="0">
                <a:cs typeface="Arial"/>
              </a:rPr>
              <a:t>Management often relies on conservative therapy, but severe cases may require circulatory support or surgery</a:t>
            </a:r>
          </a:p>
        </p:txBody>
      </p:sp>
      <p:sp>
        <p:nvSpPr>
          <p:cNvPr id="36" name="Text Placeholder 35">
            <a:extLst>
              <a:ext uri="{FF2B5EF4-FFF2-40B4-BE49-F238E27FC236}">
                <a16:creationId xmlns:a16="http://schemas.microsoft.com/office/drawing/2014/main" id="{4BDA02E6-1478-CB46-BDC7-FE07C87757C7}"/>
              </a:ext>
            </a:extLst>
          </p:cNvPr>
          <p:cNvSpPr>
            <a:spLocks noGrp="1"/>
          </p:cNvSpPr>
          <p:nvPr>
            <p:ph type="body" sz="quarter" idx="14"/>
          </p:nvPr>
        </p:nvSpPr>
        <p:spPr>
          <a:xfrm>
            <a:off x="790293" y="7144474"/>
            <a:ext cx="4931872" cy="1234579"/>
          </a:xfrm>
        </p:spPr>
        <p:txBody>
          <a:bodyPr/>
          <a:lstStyle/>
          <a:p>
            <a:r>
              <a:rPr lang="en-US" dirty="0"/>
              <a:t>Introduction</a:t>
            </a:r>
          </a:p>
        </p:txBody>
      </p:sp>
      <p:sp>
        <p:nvSpPr>
          <p:cNvPr id="37" name="Text Placeholder 36">
            <a:extLst>
              <a:ext uri="{FF2B5EF4-FFF2-40B4-BE49-F238E27FC236}">
                <a16:creationId xmlns:a16="http://schemas.microsoft.com/office/drawing/2014/main" id="{E25BBC09-06EB-4040-B91A-1799B557F33F}"/>
              </a:ext>
            </a:extLst>
          </p:cNvPr>
          <p:cNvSpPr>
            <a:spLocks noGrp="1"/>
          </p:cNvSpPr>
          <p:nvPr>
            <p:ph type="body" sz="quarter" idx="15"/>
          </p:nvPr>
        </p:nvSpPr>
        <p:spPr>
          <a:xfrm>
            <a:off x="29960202" y="8318810"/>
            <a:ext cx="13167633" cy="12099839"/>
          </a:xfrm>
        </p:spPr>
        <p:txBody>
          <a:bodyPr/>
          <a:lstStyle/>
          <a:p>
            <a:pPr marL="457200" indent="-457200">
              <a:buFont typeface="Arial" panose="020B0604020202020204" pitchFamily="34" charset="0"/>
              <a:buChar char="•"/>
            </a:pPr>
            <a:r>
              <a:rPr lang="en-US" sz="2600" dirty="0">
                <a:cs typeface="Arial"/>
              </a:rPr>
              <a:t>There are challenges in managing SCAD, particularly in peripartum women, where its rare occurrence and variable presentation often contribute to underdiagnosis. Early recognition is crucial to prevent rapid progression to cardiogenic shock.</a:t>
            </a:r>
          </a:p>
          <a:p>
            <a:pPr marL="457200" indent="-457200">
              <a:buFont typeface="Arial" panose="020B0604020202020204" pitchFamily="34" charset="0"/>
              <a:buChar char="•"/>
            </a:pPr>
            <a:r>
              <a:rPr lang="en-US" sz="2600" dirty="0">
                <a:cs typeface="Arial"/>
              </a:rPr>
              <a:t>The typical SCAD patient is a young, otherwise healthy, white female in her 40-50s with no previous significant atherosclerotic or cardiovascular risk.</a:t>
            </a:r>
          </a:p>
          <a:p>
            <a:pPr marL="457200" indent="-457200">
              <a:buFont typeface="Arial" panose="020B0604020202020204" pitchFamily="34" charset="0"/>
              <a:buChar char="•"/>
            </a:pPr>
            <a:r>
              <a:rPr lang="en-US" sz="2600" dirty="0">
                <a:cs typeface="Arial"/>
              </a:rPr>
              <a:t>EKG findings often find ST elevation and increased troponin levels with the initial LV EF has been reported to often be around 50%.</a:t>
            </a:r>
          </a:p>
          <a:p>
            <a:pPr marL="457200" indent="-457200">
              <a:buFont typeface="Arial" panose="020B0604020202020204" pitchFamily="34" charset="0"/>
              <a:buChar char="•"/>
            </a:pPr>
            <a:r>
              <a:rPr lang="en-US" sz="2600" dirty="0">
                <a:cs typeface="Arial"/>
              </a:rPr>
              <a:t>Cardiogenic shock occurs in only 2-5% of all SCAD cases and there is current limited literature on this and the uses of mechanical circulatory support.</a:t>
            </a:r>
          </a:p>
          <a:p>
            <a:pPr marL="457200" indent="-457200">
              <a:buFont typeface="Arial" panose="020B0604020202020204" pitchFamily="34" charset="0"/>
              <a:buChar char="•"/>
            </a:pPr>
            <a:r>
              <a:rPr lang="en-US" sz="2600" dirty="0">
                <a:cs typeface="Arial"/>
              </a:rPr>
              <a:t>Most cases are diagnosed utilizing gold standard coronary angiography due to being readily available at most hospitals and its preference in early management of ACS. </a:t>
            </a:r>
          </a:p>
          <a:p>
            <a:pPr marL="457200" indent="-457200">
              <a:buFont typeface="Arial" panose="020B0604020202020204" pitchFamily="34" charset="0"/>
              <a:buChar char="•"/>
            </a:pPr>
            <a:r>
              <a:rPr lang="en-US" sz="2600" dirty="0">
                <a:cs typeface="Arial"/>
              </a:rPr>
              <a:t>Cases that involve the mid to distal vessels are managed conservatively with favorable outcomes using only medications such as beta blockers, aspirin, and an ADP antagonist/clopidogrel. These cases often show evidence of late vessel healing in the following weeks-months.</a:t>
            </a:r>
          </a:p>
          <a:p>
            <a:pPr marL="457200" indent="-457200">
              <a:buFont typeface="Arial" panose="020B0604020202020204" pitchFamily="34" charset="0"/>
              <a:buChar char="•"/>
            </a:pPr>
            <a:r>
              <a:rPr lang="en-US" sz="2600" dirty="0">
                <a:cs typeface="Arial"/>
              </a:rPr>
              <a:t>Involvement of more proximal vessels or a hemodynamically unstable patient often use a more invasive approach involving stenting or CABG surgery, with extensive dissections leading to the consideration of heart transplantation.</a:t>
            </a:r>
          </a:p>
          <a:p>
            <a:pPr marL="457200" indent="-457200">
              <a:buFont typeface="Arial" panose="020B0604020202020204" pitchFamily="34" charset="0"/>
              <a:buChar char="•"/>
            </a:pPr>
            <a:r>
              <a:rPr lang="en-US" sz="2600" dirty="0">
                <a:cs typeface="Arial"/>
              </a:rPr>
              <a:t>The in-hospital mortality rates of SCAD are low, however, up to 14% of cases treated conservatively require subsequent revascularization via PCI or CABG. </a:t>
            </a:r>
          </a:p>
          <a:p>
            <a:pPr marL="457200" indent="-457200">
              <a:buFont typeface="Arial" panose="020B0604020202020204" pitchFamily="34" charset="0"/>
              <a:buChar char="•"/>
            </a:pPr>
            <a:r>
              <a:rPr lang="en-US" sz="2600" dirty="0">
                <a:cs typeface="Arial"/>
              </a:rPr>
              <a:t>PCI and less conservative management strategies have shown up to 50% technical failure in patients with SCAD compared to atherosclerotic ACS.</a:t>
            </a:r>
          </a:p>
          <a:p>
            <a:pPr marL="457200" indent="-457200">
              <a:buFont typeface="Arial" panose="020B0604020202020204" pitchFamily="34" charset="0"/>
              <a:buChar char="•"/>
            </a:pPr>
            <a:r>
              <a:rPr lang="en-US" sz="2600" dirty="0">
                <a:cs typeface="Arial"/>
              </a:rPr>
              <a:t>These findings hope to invite discussion to develop clear guidelines on when invasive compared to conservative management should be pursued to improve the overall treatment of SCAD.</a:t>
            </a:r>
          </a:p>
        </p:txBody>
      </p:sp>
      <p:sp>
        <p:nvSpPr>
          <p:cNvPr id="38" name="Text Placeholder 37">
            <a:extLst>
              <a:ext uri="{FF2B5EF4-FFF2-40B4-BE49-F238E27FC236}">
                <a16:creationId xmlns:a16="http://schemas.microsoft.com/office/drawing/2014/main" id="{45E29657-AF96-D648-B49C-93367A039C82}"/>
              </a:ext>
            </a:extLst>
          </p:cNvPr>
          <p:cNvSpPr>
            <a:spLocks noGrp="1"/>
          </p:cNvSpPr>
          <p:nvPr>
            <p:ph type="body" sz="quarter" idx="16"/>
          </p:nvPr>
        </p:nvSpPr>
        <p:spPr>
          <a:xfrm>
            <a:off x="29962363" y="7123341"/>
            <a:ext cx="4606462" cy="1234579"/>
          </a:xfrm>
        </p:spPr>
        <p:txBody>
          <a:bodyPr/>
          <a:lstStyle/>
          <a:p>
            <a:r>
              <a:rPr lang="en-US" dirty="0"/>
              <a:t>Discussion</a:t>
            </a:r>
          </a:p>
        </p:txBody>
      </p:sp>
      <p:sp>
        <p:nvSpPr>
          <p:cNvPr id="40" name="Text Placeholder 39">
            <a:extLst>
              <a:ext uri="{FF2B5EF4-FFF2-40B4-BE49-F238E27FC236}">
                <a16:creationId xmlns:a16="http://schemas.microsoft.com/office/drawing/2014/main" id="{8542A888-ADBF-2641-AA37-30869EE81E92}"/>
              </a:ext>
            </a:extLst>
          </p:cNvPr>
          <p:cNvSpPr>
            <a:spLocks noGrp="1"/>
          </p:cNvSpPr>
          <p:nvPr>
            <p:ph type="body" sz="quarter" idx="18"/>
          </p:nvPr>
        </p:nvSpPr>
        <p:spPr>
          <a:xfrm>
            <a:off x="856130" y="17569543"/>
            <a:ext cx="14911699" cy="10889290"/>
          </a:xfrm>
        </p:spPr>
        <p:txBody>
          <a:bodyPr/>
          <a:lstStyle/>
          <a:p>
            <a:r>
              <a:rPr lang="en-US" sz="2300" dirty="0">
                <a:cs typeface="Arial"/>
              </a:rPr>
              <a:t>A 33-year-old woman, 8 days post c-section, presented with chest pain radiating to her arms and neck, dizziness and shortness of breath. Her history included prior c-sections, anxiety, GERD, and migraines, but no cardiovascular disease or risk factors. </a:t>
            </a:r>
          </a:p>
          <a:p>
            <a:endParaRPr lang="en-US" sz="2300" dirty="0">
              <a:cs typeface="Arial"/>
            </a:endParaRPr>
          </a:p>
          <a:p>
            <a:r>
              <a:rPr lang="en-US" sz="2300" dirty="0">
                <a:cs typeface="Arial"/>
              </a:rPr>
              <a:t>Initial workup revealed new-onset bradycardia, anterior ST depressions on EKG, and elevated troponin (191.4 </a:t>
            </a:r>
            <a:r>
              <a:rPr lang="en-US" sz="2300" dirty="0" err="1">
                <a:cs typeface="Arial"/>
              </a:rPr>
              <a:t>pg</a:t>
            </a:r>
            <a:r>
              <a:rPr lang="en-US" sz="2300" dirty="0">
                <a:cs typeface="Arial"/>
              </a:rPr>
              <a:t>/mL). CT angiography ruled out pulmonary embolism and aortic dissection. TTE revealed an EF of 63%. As troponins trended up, aspirin was given. Coronary angiography revealed a right-dominant system with spontaneous coronary artery spiral dissection extending from the left main to the LAD and </a:t>
            </a:r>
            <a:r>
              <a:rPr lang="en-US" sz="2300" dirty="0" err="1">
                <a:cs typeface="Arial"/>
              </a:rPr>
              <a:t>LCx</a:t>
            </a:r>
            <a:r>
              <a:rPr lang="en-US" sz="2300" dirty="0">
                <a:cs typeface="Arial"/>
              </a:rPr>
              <a:t>. She developed severe chest pain, hypotension, and cardiogenic shock, requiring mechanical support with an intra-aortic balloon pump, which was later upgraded to an </a:t>
            </a:r>
            <a:r>
              <a:rPr lang="en-US" sz="2300" dirty="0" err="1">
                <a:cs typeface="Arial"/>
              </a:rPr>
              <a:t>Impella</a:t>
            </a:r>
            <a:r>
              <a:rPr lang="en-US" sz="2300" dirty="0">
                <a:cs typeface="Arial"/>
              </a:rPr>
              <a:t> CP.</a:t>
            </a:r>
          </a:p>
          <a:p>
            <a:endParaRPr lang="en-US" sz="2300" dirty="0">
              <a:cs typeface="Arial"/>
            </a:endParaRPr>
          </a:p>
          <a:p>
            <a:r>
              <a:rPr lang="en-US" sz="2300" dirty="0">
                <a:cs typeface="Arial"/>
              </a:rPr>
              <a:t>Due to instability and significant ST elevations, the patient was emergently transferred for urgent CABG. Intraoperative TEE showed hypokinesis of the basal anterior wall, akinesis of mid-papillary, apical anterior, and lateral walls, and an EF of 15-20%. The RV was mildly enlarged with RVSP of 54 mmHg and CVP of 28 mmHg. Intraoperative findings revealed LCA dissection extending to the apex with intermittent partial thrombosis throughout. Coronary bypass was not attempted due to the extensive dissection, and an </a:t>
            </a:r>
            <a:r>
              <a:rPr lang="en-US" sz="2300" dirty="0" err="1">
                <a:cs typeface="Arial"/>
              </a:rPr>
              <a:t>Impella</a:t>
            </a:r>
            <a:r>
              <a:rPr lang="en-US" sz="2300" dirty="0">
                <a:cs typeface="Arial"/>
              </a:rPr>
              <a:t> 5.5 was placed. The patient was transferred for heart transplant consideration. Over weeks, she was weaned off inotropic support, with EF improving to 45% at 15 days post-op and near-normal at 30 days. GDMT was initiated during this time, including aspirin, metoprolol, </a:t>
            </a:r>
            <a:r>
              <a:rPr lang="en-US" sz="2300" dirty="0" err="1">
                <a:cs typeface="Arial"/>
              </a:rPr>
              <a:t>Farxiga</a:t>
            </a:r>
            <a:r>
              <a:rPr lang="en-US" sz="2300" dirty="0">
                <a:cs typeface="Arial"/>
              </a:rPr>
              <a:t>, Entresto, spironolactone, and furosemide. Imaging showed healing of the dissection, and she was discharged on beta-blockers and aspirin. </a:t>
            </a:r>
          </a:p>
          <a:p>
            <a:endParaRPr lang="en-US" sz="2300" dirty="0">
              <a:cs typeface="Arial"/>
            </a:endParaRPr>
          </a:p>
          <a:p>
            <a:r>
              <a:rPr lang="en-US" sz="2300" dirty="0">
                <a:cs typeface="Arial"/>
              </a:rPr>
              <a:t>The following 3-month course was uneventful. 3 months after discharge she was diagnosed with fibromuscular dysplasia and continues to receive multidisciplinary care with cardiology, neurology, and rheumatology. In our case the patient’s multivessel and proximal vessel involvement and rapid decline into cardiogenic shock led to the attempted CABG procedure, abortion of CABG, and transferal to a heart transplant capable facility. While being treated conservatively awaiting a viable organ for transplant, the patient’s EF increased and symptoms subsided, allowing her to return home without further invasive intervention.</a:t>
            </a:r>
          </a:p>
        </p:txBody>
      </p:sp>
      <p:sp>
        <p:nvSpPr>
          <p:cNvPr id="41" name="Text Placeholder 40">
            <a:extLst>
              <a:ext uri="{FF2B5EF4-FFF2-40B4-BE49-F238E27FC236}">
                <a16:creationId xmlns:a16="http://schemas.microsoft.com/office/drawing/2014/main" id="{CA75A1F6-AB9D-9C4A-A017-147D0E7EB2E1}"/>
              </a:ext>
            </a:extLst>
          </p:cNvPr>
          <p:cNvSpPr>
            <a:spLocks noGrp="1"/>
          </p:cNvSpPr>
          <p:nvPr>
            <p:ph type="body" sz="quarter" idx="19"/>
          </p:nvPr>
        </p:nvSpPr>
        <p:spPr>
          <a:xfrm>
            <a:off x="790293" y="16332807"/>
            <a:ext cx="2666828" cy="1234579"/>
          </a:xfrm>
        </p:spPr>
        <p:txBody>
          <a:bodyPr/>
          <a:lstStyle/>
          <a:p>
            <a:r>
              <a:rPr lang="en-US" dirty="0"/>
              <a:t>Case</a:t>
            </a:r>
          </a:p>
        </p:txBody>
      </p:sp>
      <p:sp>
        <p:nvSpPr>
          <p:cNvPr id="42" name="Text Placeholder 41">
            <a:extLst>
              <a:ext uri="{FF2B5EF4-FFF2-40B4-BE49-F238E27FC236}">
                <a16:creationId xmlns:a16="http://schemas.microsoft.com/office/drawing/2014/main" id="{4A29C1DE-4E7C-3B4A-9A6D-4D4CA17A6DB8}"/>
              </a:ext>
            </a:extLst>
          </p:cNvPr>
          <p:cNvSpPr>
            <a:spLocks noGrp="1"/>
          </p:cNvSpPr>
          <p:nvPr>
            <p:ph type="body" sz="quarter" idx="20"/>
          </p:nvPr>
        </p:nvSpPr>
        <p:spPr>
          <a:xfrm>
            <a:off x="29960202" y="22244682"/>
            <a:ext cx="13074868" cy="7045147"/>
          </a:xfrm>
        </p:spPr>
        <p:txBody>
          <a:bodyPr vert="horz" wrap="square" lIns="391886" tIns="235131" rIns="391886" bIns="235131" numCol="1" anchor="t" anchorCtr="0" compatLnSpc="1">
            <a:prstTxWarp prst="textNoShape">
              <a:avLst/>
            </a:prstTxWarp>
          </a:bodyPr>
          <a:lstStyle/>
          <a:p>
            <a:pPr marL="457200" indent="-457200">
              <a:buFont typeface="Arial" panose="020B0604020202020204" pitchFamily="34" charset="0"/>
              <a:buChar char="•"/>
            </a:pPr>
            <a:r>
              <a:rPr lang="en-US" sz="3400" dirty="0">
                <a:cs typeface="Arial"/>
              </a:rPr>
              <a:t>The patient’s multivessel and proximal vessel involvement alongside rapid decline into cardiogenic shock led to attempted and aborted CABG and transfer to a heart transplant capable facility.</a:t>
            </a:r>
          </a:p>
          <a:p>
            <a:pPr marL="457200" indent="-457200">
              <a:buFont typeface="Arial" panose="020B0604020202020204" pitchFamily="34" charset="0"/>
              <a:buChar char="•"/>
            </a:pPr>
            <a:r>
              <a:rPr lang="en-US" sz="3400" dirty="0">
                <a:cs typeface="Arial"/>
              </a:rPr>
              <a:t>Conservative management may allow time for the previously described healing of coronary vessels without invasive repair.</a:t>
            </a:r>
          </a:p>
          <a:p>
            <a:pPr marL="457200" indent="-457200">
              <a:buFont typeface="Arial" panose="020B0604020202020204" pitchFamily="34" charset="0"/>
              <a:buChar char="•"/>
            </a:pPr>
            <a:r>
              <a:rPr lang="en-US" sz="3400" dirty="0"/>
              <a:t>Recognizing and accurately diagnosing SCAD is crucial for optimal patient health outcomes.</a:t>
            </a:r>
          </a:p>
          <a:p>
            <a:pPr marL="457200" indent="-457200">
              <a:buFont typeface="Arial" panose="020B0604020202020204" pitchFamily="34" charset="0"/>
              <a:buChar char="•"/>
            </a:pPr>
            <a:r>
              <a:rPr lang="en-US" sz="3400" dirty="0"/>
              <a:t>This case demonstrates the power of conservative management with synchronous use of ventricular support devices in severe dissections as a viable alternative in SCAD cases while awaiting definitive treatment.</a:t>
            </a:r>
          </a:p>
        </p:txBody>
      </p:sp>
      <p:sp>
        <p:nvSpPr>
          <p:cNvPr id="43" name="Text Placeholder 42">
            <a:extLst>
              <a:ext uri="{FF2B5EF4-FFF2-40B4-BE49-F238E27FC236}">
                <a16:creationId xmlns:a16="http://schemas.microsoft.com/office/drawing/2014/main" id="{B43EB2B1-AACF-EC49-80B4-087E349B5943}"/>
              </a:ext>
            </a:extLst>
          </p:cNvPr>
          <p:cNvSpPr>
            <a:spLocks noGrp="1"/>
          </p:cNvSpPr>
          <p:nvPr>
            <p:ph type="body" sz="quarter" idx="21"/>
          </p:nvPr>
        </p:nvSpPr>
        <p:spPr>
          <a:xfrm>
            <a:off x="29888035" y="20996311"/>
            <a:ext cx="4676994" cy="1234579"/>
          </a:xfrm>
        </p:spPr>
        <p:txBody>
          <a:bodyPr/>
          <a:lstStyle/>
          <a:p>
            <a:r>
              <a:rPr lang="en-US"/>
              <a:t>Conclusion</a:t>
            </a:r>
          </a:p>
        </p:txBody>
      </p:sp>
      <p:sp>
        <p:nvSpPr>
          <p:cNvPr id="44" name="Text Placeholder 43">
            <a:extLst>
              <a:ext uri="{FF2B5EF4-FFF2-40B4-BE49-F238E27FC236}">
                <a16:creationId xmlns:a16="http://schemas.microsoft.com/office/drawing/2014/main" id="{B94132EE-CF65-D64D-B307-AC6A3BF7A8D0}"/>
              </a:ext>
            </a:extLst>
          </p:cNvPr>
          <p:cNvSpPr>
            <a:spLocks noGrp="1"/>
          </p:cNvSpPr>
          <p:nvPr>
            <p:ph type="body" sz="quarter" idx="22"/>
          </p:nvPr>
        </p:nvSpPr>
        <p:spPr>
          <a:xfrm>
            <a:off x="931239" y="30138624"/>
            <a:ext cx="42196596" cy="2606156"/>
          </a:xfrm>
        </p:spPr>
        <p:txBody>
          <a:bodyPr/>
          <a:lstStyle/>
          <a:p>
            <a:pPr algn="ctr">
              <a:spcBef>
                <a:spcPts val="1200"/>
              </a:spcBef>
              <a:spcAft>
                <a:spcPts val="0"/>
              </a:spcAft>
            </a:pPr>
            <a:r>
              <a:rPr lang="en-US" sz="1800" dirty="0">
                <a:cs typeface="Arial"/>
              </a:rPr>
              <a:t>This project is supported by the University of Missouri School of Medicine and the Department of Anesthesiology and Perioperative Medicine</a:t>
            </a:r>
          </a:p>
          <a:p>
            <a:pPr>
              <a:spcBef>
                <a:spcPts val="1200"/>
              </a:spcBef>
              <a:spcAft>
                <a:spcPts val="0"/>
              </a:spcAft>
            </a:pPr>
            <a:r>
              <a:rPr lang="en-US" sz="1800" dirty="0" err="1">
                <a:cs typeface="Arial"/>
              </a:rPr>
              <a:t>Nishiguchi</a:t>
            </a:r>
            <a:r>
              <a:rPr lang="en-US" sz="1800" dirty="0">
                <a:cs typeface="Arial"/>
              </a:rPr>
              <a:t> T, Tanaka A, Ozaki Y, </a:t>
            </a:r>
            <a:r>
              <a:rPr lang="en-US" sz="1800" dirty="0" err="1">
                <a:cs typeface="Arial"/>
              </a:rPr>
              <a:t>Taruya</a:t>
            </a:r>
            <a:r>
              <a:rPr lang="en-US" sz="1800" dirty="0">
                <a:cs typeface="Arial"/>
              </a:rPr>
              <a:t> A, Fukuda S, Taguchi H, </a:t>
            </a:r>
            <a:r>
              <a:rPr lang="en-US" sz="1800" dirty="0" err="1">
                <a:cs typeface="Arial"/>
              </a:rPr>
              <a:t>Iwaguro</a:t>
            </a:r>
            <a:r>
              <a:rPr lang="en-US" sz="1800" dirty="0">
                <a:cs typeface="Arial"/>
              </a:rPr>
              <a:t> T, Ueno S, </a:t>
            </a:r>
            <a:r>
              <a:rPr lang="en-US" sz="1800" dirty="0" err="1">
                <a:cs typeface="Arial"/>
              </a:rPr>
              <a:t>Okumoto</a:t>
            </a:r>
            <a:r>
              <a:rPr lang="en-US" sz="1800" dirty="0">
                <a:cs typeface="Arial"/>
              </a:rPr>
              <a:t> Y, Akasaka T. Prevalence of spontaneous coronary artery dissection in patients with acute coronary syndrome. </a:t>
            </a:r>
            <a:r>
              <a:rPr lang="en-US" sz="1800" dirty="0" err="1">
                <a:cs typeface="Arial"/>
              </a:rPr>
              <a:t>Eur</a:t>
            </a:r>
            <a:r>
              <a:rPr lang="en-US" sz="1800" dirty="0">
                <a:cs typeface="Arial"/>
              </a:rPr>
              <a:t> Heart J Acute Cardiovasc Care 2016;5:263–70. https://</a:t>
            </a:r>
            <a:r>
              <a:rPr lang="en-US" sz="1800" dirty="0" err="1">
                <a:cs typeface="Arial"/>
              </a:rPr>
              <a:t>doi.org</a:t>
            </a:r>
            <a:r>
              <a:rPr lang="en-US" sz="1800" dirty="0">
                <a:cs typeface="Arial"/>
              </a:rPr>
              <a:t>/10.1177/2048872613504310.</a:t>
            </a:r>
          </a:p>
          <a:p>
            <a:pPr>
              <a:spcBef>
                <a:spcPts val="1200"/>
              </a:spcBef>
              <a:spcAft>
                <a:spcPts val="0"/>
              </a:spcAft>
            </a:pPr>
            <a:r>
              <a:rPr lang="en-US" sz="1800" dirty="0" err="1">
                <a:cs typeface="Arial"/>
              </a:rPr>
              <a:t>Elkayam</a:t>
            </a:r>
            <a:r>
              <a:rPr lang="en-US" sz="1800" dirty="0">
                <a:cs typeface="Arial"/>
              </a:rPr>
              <a:t> U, </a:t>
            </a:r>
            <a:r>
              <a:rPr lang="en-US" sz="1800" dirty="0" err="1">
                <a:cs typeface="Arial"/>
              </a:rPr>
              <a:t>Jalnapurkar</a:t>
            </a:r>
            <a:r>
              <a:rPr lang="en-US" sz="1800" dirty="0">
                <a:cs typeface="Arial"/>
              </a:rPr>
              <a:t> S, </a:t>
            </a:r>
            <a:r>
              <a:rPr lang="en-US" sz="1800" dirty="0" err="1">
                <a:cs typeface="Arial"/>
              </a:rPr>
              <a:t>Barakkat</a:t>
            </a:r>
            <a:r>
              <a:rPr lang="en-US" sz="1800" dirty="0">
                <a:cs typeface="Arial"/>
              </a:rPr>
              <a:t> MN, Khatri N, Kealey AJ, Mehra A, Roth A. Pregnancy-associated acute myocardial infarction: a review of contemporary experience in 150 cases between 2006 and 2011. Circulation. 2014;129:1695-1702. </a:t>
            </a:r>
            <a:r>
              <a:rPr lang="en-US" sz="1800" dirty="0" err="1">
                <a:cs typeface="Arial"/>
              </a:rPr>
              <a:t>doi</a:t>
            </a:r>
            <a:r>
              <a:rPr lang="en-US" sz="1800" dirty="0">
                <a:cs typeface="Arial"/>
              </a:rPr>
              <a:t>: 10.1161/CIRCULATIONAHA.113.002054.</a:t>
            </a:r>
          </a:p>
          <a:p>
            <a:pPr>
              <a:spcBef>
                <a:spcPts val="1200"/>
              </a:spcBef>
              <a:spcAft>
                <a:spcPts val="0"/>
              </a:spcAft>
            </a:pPr>
            <a:r>
              <a:rPr lang="en-US" sz="1800" dirty="0">
                <a:cs typeface="Arial"/>
              </a:rPr>
              <a:t>Hayes SN, Kim CESH, Saw J, </a:t>
            </a:r>
            <a:r>
              <a:rPr lang="en-US" sz="1800" dirty="0" err="1">
                <a:cs typeface="Arial"/>
              </a:rPr>
              <a:t>Adlam</a:t>
            </a:r>
            <a:r>
              <a:rPr lang="en-US" sz="1800" dirty="0">
                <a:cs typeface="Arial"/>
              </a:rPr>
              <a:t> D, </a:t>
            </a:r>
            <a:r>
              <a:rPr lang="en-US" sz="1800" dirty="0" err="1">
                <a:cs typeface="Arial"/>
              </a:rPr>
              <a:t>Arslanian-Engoren</a:t>
            </a:r>
            <a:r>
              <a:rPr lang="en-US" sz="1800" dirty="0">
                <a:cs typeface="Arial"/>
              </a:rPr>
              <a:t> C, Economy KE, Ganesh SK, Gulati R, Lindsay ME, </a:t>
            </a:r>
            <a:r>
              <a:rPr lang="en-US" sz="1800" dirty="0" err="1">
                <a:cs typeface="Arial"/>
              </a:rPr>
              <a:t>Mieres</a:t>
            </a:r>
            <a:r>
              <a:rPr lang="en-US" sz="1800" dirty="0">
                <a:cs typeface="Arial"/>
              </a:rPr>
              <a:t> JH, </a:t>
            </a:r>
            <a:r>
              <a:rPr lang="en-US" sz="1800" dirty="0" err="1">
                <a:cs typeface="Arial"/>
              </a:rPr>
              <a:t>Naderi</a:t>
            </a:r>
            <a:r>
              <a:rPr lang="en-US" sz="1800" dirty="0">
                <a:cs typeface="Arial"/>
              </a:rPr>
              <a:t> S, Shah S, Thaler DE, Tweet MS, Wood MJ. Spontaneous coronary artery dissection: Current state of the science: A scientific statement from the American Heart Association. Circulation 2018;137:e523–57. https://</a:t>
            </a:r>
            <a:r>
              <a:rPr lang="en-US" sz="1800" dirty="0" err="1">
                <a:cs typeface="Arial"/>
              </a:rPr>
              <a:t>doi.org</a:t>
            </a:r>
            <a:r>
              <a:rPr lang="en-US" sz="1800" dirty="0">
                <a:cs typeface="Arial"/>
              </a:rPr>
              <a:t>/10.1161/CIR.0000000000000564.</a:t>
            </a:r>
          </a:p>
          <a:p>
            <a:pPr>
              <a:spcBef>
                <a:spcPts val="1200"/>
              </a:spcBef>
              <a:spcAft>
                <a:spcPts val="0"/>
              </a:spcAft>
            </a:pPr>
            <a:r>
              <a:rPr lang="en-US" sz="1800" dirty="0" err="1">
                <a:cs typeface="Arial"/>
              </a:rPr>
              <a:t>Ravipati</a:t>
            </a:r>
            <a:r>
              <a:rPr lang="en-US" sz="1800" dirty="0">
                <a:cs typeface="Arial"/>
              </a:rPr>
              <a:t> H, Rodrigues S, Rao S, </a:t>
            </a:r>
            <a:r>
              <a:rPr lang="en-US" sz="1800" dirty="0" err="1">
                <a:cs typeface="Arial"/>
              </a:rPr>
              <a:t>Hatharaliyadda</a:t>
            </a:r>
            <a:r>
              <a:rPr lang="en-US" sz="1800" dirty="0">
                <a:cs typeface="Arial"/>
              </a:rPr>
              <a:t> B, </a:t>
            </a:r>
            <a:r>
              <a:rPr lang="en-US" sz="1800" dirty="0" err="1">
                <a:cs typeface="Arial"/>
              </a:rPr>
              <a:t>Junia</a:t>
            </a:r>
            <a:r>
              <a:rPr lang="en-US" sz="1800" dirty="0">
                <a:cs typeface="Arial"/>
              </a:rPr>
              <a:t> C. The Young Heart Tears Easily Apart: A Case Report of Spontaneous Coronary Artery Dissection. </a:t>
            </a:r>
            <a:r>
              <a:rPr lang="en-US" sz="1800" dirty="0" err="1">
                <a:cs typeface="Arial"/>
              </a:rPr>
              <a:t>Cureus</a:t>
            </a:r>
            <a:r>
              <a:rPr lang="en-US" sz="1800" dirty="0">
                <a:cs typeface="Arial"/>
              </a:rPr>
              <a:t> 2021;13:e15590. https://</a:t>
            </a:r>
            <a:r>
              <a:rPr lang="en-US" sz="1800" dirty="0" err="1">
                <a:cs typeface="Arial"/>
              </a:rPr>
              <a:t>doi.org</a:t>
            </a:r>
            <a:r>
              <a:rPr lang="en-US" sz="1800" dirty="0">
                <a:cs typeface="Arial"/>
              </a:rPr>
              <a:t>/10.7759/cureus.15590.</a:t>
            </a:r>
          </a:p>
        </p:txBody>
      </p:sp>
      <p:sp>
        <p:nvSpPr>
          <p:cNvPr id="45" name="Text Placeholder 44">
            <a:extLst>
              <a:ext uri="{FF2B5EF4-FFF2-40B4-BE49-F238E27FC236}">
                <a16:creationId xmlns:a16="http://schemas.microsoft.com/office/drawing/2014/main" id="{D6AC257D-5FBF-5E40-B433-FC76FFF16DA4}"/>
              </a:ext>
            </a:extLst>
          </p:cNvPr>
          <p:cNvSpPr>
            <a:spLocks noGrp="1"/>
          </p:cNvSpPr>
          <p:nvPr>
            <p:ph type="body" sz="quarter" idx="23"/>
          </p:nvPr>
        </p:nvSpPr>
        <p:spPr>
          <a:xfrm>
            <a:off x="888050" y="28891254"/>
            <a:ext cx="12376218" cy="1234579"/>
          </a:xfrm>
        </p:spPr>
        <p:txBody>
          <a:bodyPr/>
          <a:lstStyle/>
          <a:p>
            <a:r>
              <a:rPr lang="en-US" dirty="0"/>
              <a:t>Acknowledgements and References</a:t>
            </a:r>
          </a:p>
        </p:txBody>
      </p:sp>
      <p:pic>
        <p:nvPicPr>
          <p:cNvPr id="1028" name="Picture 4" descr="Home">
            <a:extLst>
              <a:ext uri="{FF2B5EF4-FFF2-40B4-BE49-F238E27FC236}">
                <a16:creationId xmlns:a16="http://schemas.microsoft.com/office/drawing/2014/main" id="{3F6A3AE5-6AE2-877B-F580-DB5C50C6D1AF}"/>
              </a:ext>
            </a:extLst>
          </p:cNvPr>
          <p:cNvPicPr>
            <a:picLocks noGrp="1" noChangeAspect="1" noChangeArrowheads="1"/>
          </p:cNvPicPr>
          <p:nvPr>
            <p:ph type="pic" sz="quarter" idx="10"/>
          </p:nvPr>
        </p:nvPicPr>
        <p:blipFill>
          <a:blip r:embed="rId2">
            <a:extLst>
              <a:ext uri="{28A0092B-C50C-407E-A947-70E740481C1C}">
                <a14:useLocalDpi xmlns:a14="http://schemas.microsoft.com/office/drawing/2010/main" val="0"/>
              </a:ext>
            </a:extLst>
          </a:blip>
          <a:srcRect l="4193" r="4193"/>
          <a:stretch>
            <a:fillRect/>
          </a:stretch>
        </p:blipFill>
        <p:spPr bwMode="auto">
          <a:xfrm>
            <a:off x="453973" y="1487045"/>
            <a:ext cx="13925390" cy="375285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F37C26A4-0A28-6C43-D765-0D98E8FD2AB0}"/>
              </a:ext>
            </a:extLst>
          </p:cNvPr>
          <p:cNvSpPr txBox="1"/>
          <p:nvPr/>
        </p:nvSpPr>
        <p:spPr>
          <a:xfrm>
            <a:off x="16178502" y="14729888"/>
            <a:ext cx="13434948" cy="461665"/>
          </a:xfrm>
          <a:prstGeom prst="rect">
            <a:avLst/>
          </a:prstGeom>
          <a:noFill/>
        </p:spPr>
        <p:txBody>
          <a:bodyPr wrap="square" rtlCol="0">
            <a:spAutoFit/>
          </a:bodyPr>
          <a:lstStyle/>
          <a:p>
            <a:pPr algn="ctr"/>
            <a:r>
              <a:rPr lang="en-US" sz="2400" dirty="0">
                <a:effectLst/>
                <a:latin typeface="Aptos" panose="020B0004020202020204" pitchFamily="34" charset="0"/>
                <a:ea typeface="Aptos" panose="020B0004020202020204" pitchFamily="34" charset="0"/>
                <a:cs typeface="Times New Roman" panose="02020603050405020304" pitchFamily="18" charset="0"/>
              </a:rPr>
              <a:t>Figure 1 Sinus bradycardia with findings consistent with anterior NSTEMI noted in leads II, V1, V2</a:t>
            </a:r>
            <a:r>
              <a:rPr lang="en-US" sz="2400" dirty="0">
                <a:effectLst/>
              </a:rPr>
              <a:t> </a:t>
            </a:r>
            <a:endParaRPr lang="en-US" sz="2400" dirty="0"/>
          </a:p>
        </p:txBody>
      </p:sp>
      <p:sp>
        <p:nvSpPr>
          <p:cNvPr id="4" name="TextBox 3">
            <a:extLst>
              <a:ext uri="{FF2B5EF4-FFF2-40B4-BE49-F238E27FC236}">
                <a16:creationId xmlns:a16="http://schemas.microsoft.com/office/drawing/2014/main" id="{0406F02C-C868-ED39-0C60-68A4351CCA46}"/>
              </a:ext>
            </a:extLst>
          </p:cNvPr>
          <p:cNvSpPr txBox="1"/>
          <p:nvPr/>
        </p:nvSpPr>
        <p:spPr>
          <a:xfrm>
            <a:off x="16178502" y="28458833"/>
            <a:ext cx="13377162" cy="830997"/>
          </a:xfrm>
          <a:prstGeom prst="rect">
            <a:avLst/>
          </a:prstGeom>
          <a:noFill/>
        </p:spPr>
        <p:txBody>
          <a:bodyPr wrap="square" rtlCol="0">
            <a:spAutoFit/>
          </a:bodyPr>
          <a:lstStyle/>
          <a:p>
            <a:pPr marL="0" marR="0" algn="ctr">
              <a:spcBef>
                <a:spcPts val="0"/>
              </a:spcBef>
              <a:spcAft>
                <a:spcPts val="1000"/>
              </a:spcAft>
            </a:pPr>
            <a:r>
              <a:rPr lang="en-US" sz="2400" kern="100" dirty="0">
                <a:solidFill>
                  <a:srgbClr val="0E2841"/>
                </a:solidFill>
                <a:effectLst/>
                <a:latin typeface="Aptos" panose="020B0004020202020204" pitchFamily="34" charset="0"/>
                <a:ea typeface="Aptos" panose="020B0004020202020204" pitchFamily="34" charset="0"/>
                <a:cs typeface="Times New Roman" panose="02020603050405020304" pitchFamily="18" charset="0"/>
              </a:rPr>
              <a:t>Figure 2 Coronary angiography in LAO Cranial projection, demonstrating coronary dissection extending from the left main into the proximal LAD and diagonal artery</a:t>
            </a:r>
          </a:p>
        </p:txBody>
      </p:sp>
      <p:pic>
        <p:nvPicPr>
          <p:cNvPr id="2" name="Picture 1">
            <a:extLst>
              <a:ext uri="{FF2B5EF4-FFF2-40B4-BE49-F238E27FC236}">
                <a16:creationId xmlns:a16="http://schemas.microsoft.com/office/drawing/2014/main" id="{0EB0DBA6-51C2-A1DB-D770-2DF4B77425C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114581" y="7497308"/>
            <a:ext cx="13498869" cy="7089522"/>
          </a:xfrm>
          <a:prstGeom prst="rect">
            <a:avLst/>
          </a:prstGeom>
          <a:noFill/>
          <a:ln>
            <a:noFill/>
          </a:ln>
        </p:spPr>
      </p:pic>
      <p:pic>
        <p:nvPicPr>
          <p:cNvPr id="5" name="Picture 4">
            <a:extLst>
              <a:ext uri="{FF2B5EF4-FFF2-40B4-BE49-F238E27FC236}">
                <a16:creationId xmlns:a16="http://schemas.microsoft.com/office/drawing/2014/main" id="{3614ACF5-7DC3-AD90-C8B9-C28E2EFBDE5D}"/>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6178502" y="15790656"/>
            <a:ext cx="13377162" cy="12490995"/>
          </a:xfrm>
          <a:prstGeom prst="rect">
            <a:avLst/>
          </a:prstGeom>
          <a:noFill/>
          <a:ln>
            <a:noFill/>
          </a:ln>
        </p:spPr>
      </p:pic>
    </p:spTree>
    <p:extLst>
      <p:ext uri="{BB962C8B-B14F-4D97-AF65-F5344CB8AC3E}">
        <p14:creationId xmlns:p14="http://schemas.microsoft.com/office/powerpoint/2010/main" val="3303315434"/>
      </p:ext>
    </p:extLst>
  </p:cSld>
  <p:clrMapOvr>
    <a:masterClrMapping/>
  </p:clrMapOvr>
</p:sld>
</file>

<file path=ppt/theme/theme1.xml><?xml version="1.0" encoding="utf-8"?>
<a:theme xmlns:a="http://schemas.openxmlformats.org/drawingml/2006/main" name="Default Design">
  <a:themeElements>
    <a:clrScheme name="Mizzou 2020">
      <a:dk1>
        <a:srgbClr val="000000"/>
      </a:dk1>
      <a:lt1>
        <a:srgbClr val="FFFFFF"/>
      </a:lt1>
      <a:dk2>
        <a:srgbClr val="8F8883"/>
      </a:dk2>
      <a:lt2>
        <a:srgbClr val="DAD4CC"/>
      </a:lt2>
      <a:accent1>
        <a:srgbClr val="F0B82C"/>
      </a:accent1>
      <a:accent2>
        <a:srgbClr val="1C5E90"/>
      </a:accent2>
      <a:accent3>
        <a:srgbClr val="BD5B2B"/>
      </a:accent3>
      <a:accent4>
        <a:srgbClr val="69901D"/>
      </a:accent4>
      <a:accent5>
        <a:srgbClr val="900000"/>
      </a:accent5>
      <a:accent6>
        <a:srgbClr val="D7D7D7"/>
      </a:accent6>
      <a:hlink>
        <a:srgbClr val="900000"/>
      </a:hlink>
      <a:folHlink>
        <a:srgbClr val="1C5E9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7850"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7850"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oster" id="{178C9985-51D4-4C9B-8513-27CEC8E0220E}" vid="{6F96B721-D652-4B00-9399-A176C54097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0E19D1F250E694BAAD8C54BFD6B67B2" ma:contentTypeVersion="18" ma:contentTypeDescription="Create a new document." ma:contentTypeScope="" ma:versionID="cf0958d2d12217880b776b46973d618e">
  <xsd:schema xmlns:xsd="http://www.w3.org/2001/XMLSchema" xmlns:xs="http://www.w3.org/2001/XMLSchema" xmlns:p="http://schemas.microsoft.com/office/2006/metadata/properties" xmlns:ns2="8f59010d-bfae-4690-b442-17aac1929a53" xmlns:ns3="4e822213-79e0-466b-8a07-6ccb94f3e524" targetNamespace="http://schemas.microsoft.com/office/2006/metadata/properties" ma:root="true" ma:fieldsID="7b3197223b3e6ac5a8ded048afa74639" ns2:_="" ns3:_="">
    <xsd:import namespace="8f59010d-bfae-4690-b442-17aac1929a53"/>
    <xsd:import namespace="4e822213-79e0-466b-8a07-6ccb94f3e52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ServiceLoca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59010d-bfae-4690-b442-17aac1929a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e20e570-3a27-4eff-9ea0-d3488a33fbf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e822213-79e0-466b-8a07-6ccb94f3e524"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6ec45b42-71d2-42b2-82cb-677ce56ef8ee}" ma:internalName="TaxCatchAll" ma:showField="CatchAllData" ma:web="4e822213-79e0-466b-8a07-6ccb94f3e52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e822213-79e0-466b-8a07-6ccb94f3e524" xsi:nil="true"/>
    <lcf76f155ced4ddcb4097134ff3c332f xmlns="8f59010d-bfae-4690-b442-17aac1929a53">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2CFF9D8-7BC4-4DC1-B4D5-688C3C3F1ED5}">
  <ds:schemaRefs>
    <ds:schemaRef ds:uri="4e822213-79e0-466b-8a07-6ccb94f3e524"/>
    <ds:schemaRef ds:uri="8f59010d-bfae-4690-b442-17aac1929a5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6960A49-B0C6-48CD-9C69-A0155CAC59C8}">
  <ds:schemaRefs>
    <ds:schemaRef ds:uri="4e822213-79e0-466b-8a07-6ccb94f3e524"/>
    <ds:schemaRef ds:uri="8f59010d-bfae-4690-b442-17aac1929a53"/>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9DCC3007-9ABC-4559-BA44-FFD3922050A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Default Design</Template>
  <TotalTime>1838</TotalTime>
  <Words>1247</Words>
  <Application>Microsoft Macintosh PowerPoint</Application>
  <PresentationFormat>Custom</PresentationFormat>
  <Paragraphs>41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Default Design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DeTienne, Alexis (MU-Student)</dc:creator>
  <cp:lastModifiedBy>DeTienne, Alexis (MU-Student)</cp:lastModifiedBy>
  <cp:revision>13</cp:revision>
  <cp:lastPrinted>2018-02-13T15:48:41Z</cp:lastPrinted>
  <dcterms:created xsi:type="dcterms:W3CDTF">2025-03-19T19:03:06Z</dcterms:created>
  <dcterms:modified xsi:type="dcterms:W3CDTF">2025-03-28T03:29:08Z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0x010100D0E19D1F250E694BAAD8C54BFD6B67B2</vt:lpwstr>
  </property>
</Properties>
</file>